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sldIdLst>
    <p:sldId id="256" r:id="rId3"/>
    <p:sldId id="258" r:id="rId4"/>
    <p:sldId id="260" r:id="rId5"/>
    <p:sldId id="278" r:id="rId6"/>
    <p:sldId id="282" r:id="rId7"/>
    <p:sldId id="263" r:id="rId8"/>
    <p:sldId id="279" r:id="rId9"/>
    <p:sldId id="280" r:id="rId10"/>
    <p:sldId id="266" r:id="rId11"/>
    <p:sldId id="268" r:id="rId12"/>
    <p:sldId id="284" r:id="rId13"/>
    <p:sldId id="269" r:id="rId14"/>
    <p:sldId id="270" r:id="rId15"/>
    <p:sldId id="271" r:id="rId16"/>
    <p:sldId id="272" r:id="rId17"/>
    <p:sldId id="287" r:id="rId18"/>
    <p:sldId id="288" r:id="rId19"/>
    <p:sldId id="289" r:id="rId20"/>
    <p:sldId id="273" r:id="rId21"/>
    <p:sldId id="286" r:id="rId22"/>
    <p:sldId id="275" r:id="rId23"/>
    <p:sldId id="276" r:id="rId24"/>
    <p:sldId id="283" r:id="rId25"/>
    <p:sldId id="281" r:id="rId26"/>
    <p:sldId id="277" r:id="rId27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50" d="100"/>
          <a:sy n="50" d="100"/>
        </p:scale>
        <p:origin x="-2904" y="-15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3DFF8-B460-49A9-85E6-70CA3972AE3D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F60E4-A85A-4299-B963-A2A5A4D4EB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6A763-5D0A-4B25-BAE3-ABD83B61248F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01546-9A8C-41D7-871E-2727E83790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CAA11-FDFB-48D1-8707-0EC9E628EAEE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49B4C-6E77-431F-97EC-C2676E7AC1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0C66-AB54-4954-8C77-F1B5982C6E99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327F0-C442-46F1-ABDF-0425A2E868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2C198-E653-432C-A7A9-661894AE7A55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622A1-21EA-4439-AA2F-74BE921298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E274F-731E-4955-9330-EE9A4626E582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B5421-EC25-44FB-A80D-7DC7D0AA33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0C30F-813F-403D-87D1-B4721109ABA2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F748C-76CF-4F49-A251-DF13329868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456DA-A4C7-42F8-BDA6-FB8262A1A39F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5AD15-A93F-498F-80F1-6CB7FAA73F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2BD10-61E2-49BA-AB55-2CD859D082F7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0ECB5-D520-42C5-9979-887D719568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683CA-509F-4FDF-9D51-D89F00A9DC05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E5981-E4F9-4736-874D-586FC0C125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1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BABC8-4304-4147-BBBE-014075467E3C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58F45-3738-4512-8FB9-2399F1AE5C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7A90E-F43C-4630-9A1A-02B67B0237B8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5C05E-001E-486A-BA9F-D89865A3C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CA619-BE42-46F3-9DFB-31060DAB6F65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F9A62-26AD-4711-A576-154A228DA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59C1C-C815-495E-9756-C4C81EF7908A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3EF94-7CC5-4199-9CE2-A832E1ACA5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28B58-30B6-45C4-9CA7-19E4261B3E39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B4D3D-5B39-4E63-8CFF-23FB155E96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BCE2D-8D16-441B-935B-7D3E8B799DD4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39054-BBBA-4223-8909-D0BE66F951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14C1A-B1A6-4D21-B280-EC3C653BECB8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BB385-DDB0-489B-89D5-50B2C6D72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AA7B5-3641-4FF6-BBC7-59750009F40B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D2926-0FA2-48E9-92D7-FAE30A38ED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5DE88-ADFC-49EF-931A-29BABAE3F3C0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EF64E-5107-4191-A6AB-AE22B649E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9B0F4-68FB-4DEB-947A-0ECA2FC95E64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50407-173A-4AE9-B8F3-283F0A6276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623D6-7ADB-4470-8560-0AD7C9CA4117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A0805-883C-43AA-9E6A-CC94DA8CE5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EFACF-356B-414E-AD8F-2E718EFCE57F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B3DB0-3ED7-4E38-9F04-4A1CA6AA79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33465-E091-4690-AB13-173094846B7D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2621F-5F74-4536-8D9B-6FF3FAB17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AE713-BA2F-4F0D-B2D4-2EFA014D91B0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47DE2-8A3E-4F48-8BE7-8801104CC1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599C7-0EB0-4784-9DB5-D0A506DC2BAD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9DE78-DA60-4274-BC09-070F497395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DEDBF-3F00-444F-9CBE-6D4E100CCAAE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C8327-5AB8-4352-A6BD-ACC7DA8BC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3E1FF-81BF-46CC-B1D4-CF7501980AAB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CECE2-35F5-4512-B23C-6BD3A125E2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522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22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8F35FC-531D-48BF-8E65-6BE10B383FD0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5EC177-0BFF-4F5F-A38C-2A78B9E82D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706" r:id="rId11"/>
    <p:sldLayoutId id="2147483690" r:id="rId12"/>
    <p:sldLayoutId id="2147483707" r:id="rId13"/>
    <p:sldLayoutId id="2147483691" r:id="rId14"/>
    <p:sldLayoutId id="2147483692" r:id="rId15"/>
    <p:sldLayoutId id="2147483693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43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CE9FF2-7772-4B24-9C19-07B4CAA00991}" type="datetimeFigureOut">
              <a:rPr lang="ru-RU"/>
              <a:pPr>
                <a:defRPr/>
              </a:pPr>
              <a:t>20.01.2017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22A4C3-6219-4522-B8F4-58031A98F0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42;&#1086;&#1089;&#1087;&#1080;&#1090;&#1072;&#1090;&#1077;&#1083;&#1100;%20&#1075;&#1086;&#1076;&#1072;%202015\&#1052;&#1072;&#1089;&#1090;&#1077;&#1088;%20&#1082;&#1083;&#1072;&#1089;&#1089;\&#1053;&#1086;&#1074;&#1072;&#1103;%20&#1087;&#1072;&#1087;&#1082;&#1072;\&#1044;&#1086;&#1078;&#1076;&#1100;%20-%20&#1052;&#1091;&#1079;&#1099;&#1082;&#1072;%20&#1076;&#1086;&#1078;&#1076;&#1103;%20(mp3ostrov.com).mp3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917575" y="1244600"/>
            <a:ext cx="9351963" cy="242093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7030A0"/>
                </a:solidFill>
              </a:rPr>
              <a:t/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«Очевидное – невероятное»</a:t>
            </a:r>
            <a:endParaRPr lang="ru-RU" dirty="0" smtClean="0">
              <a:solidFill>
                <a:srgbClr val="FF0000"/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3760788"/>
            <a:ext cx="1663700" cy="248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9140825" cy="3403600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rgbClr val="7030A0"/>
                </a:solidFill>
              </a:rPr>
              <a:t>«Лучший способ изучить что-либо - это открыть самому»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Д. Пойа </a:t>
            </a:r>
          </a:p>
        </p:txBody>
      </p:sp>
      <p:sp>
        <p:nvSpPr>
          <p:cNvPr id="32770" name="Текст 2"/>
          <p:cNvSpPr>
            <a:spLocks noGrp="1"/>
          </p:cNvSpPr>
          <p:nvPr>
            <p:ph type="body" idx="4294967295"/>
          </p:nvPr>
        </p:nvSpPr>
        <p:spPr>
          <a:xfrm>
            <a:off x="0" y="3376613"/>
            <a:ext cx="10388600" cy="2665412"/>
          </a:xfrm>
        </p:spPr>
        <p:txBody>
          <a:bodyPr/>
          <a:lstStyle/>
          <a:p>
            <a:r>
              <a:rPr lang="ru-RU" smtClean="0"/>
              <a:t> </a:t>
            </a: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Вот и мы с вами сегодня совершим для себя маленькое открытие, такое как совершил когда то Август Фердинанд Мебиус. Как и большинство гениальных открытий оно произошло случайно.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worldipreview.com/media/image/shutterstock-158243672-web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lum contrast="-30000"/>
          </a:blip>
          <a:srcRect/>
          <a:stretch>
            <a:fillRect/>
          </a:stretch>
        </p:blipFill>
        <p:spPr bwMode="auto">
          <a:xfrm>
            <a:off x="-228600" y="266700"/>
            <a:ext cx="11315700" cy="6346825"/>
          </a:xfrm>
          <a:prstGeom prst="rect">
            <a:avLst/>
          </a:prstGeom>
          <a:noFill/>
        </p:spPr>
      </p:pic>
      <p:pic>
        <p:nvPicPr>
          <p:cNvPr id="4" name="Дождь - Музыка дождя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9983788" y="6308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1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Прямоугольник 3"/>
          <p:cNvSpPr>
            <a:spLocks noChangeArrowheads="1"/>
          </p:cNvSpPr>
          <p:nvPr/>
        </p:nvSpPr>
        <p:spPr bwMode="auto">
          <a:xfrm>
            <a:off x="133350" y="187325"/>
            <a:ext cx="9010650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6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 проекта: 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«Лист Мёбиуса»</a:t>
            </a:r>
          </a:p>
          <a:p>
            <a:r>
              <a:rPr lang="ru-RU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 задачи:</a:t>
            </a:r>
          </a:p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1. Развивать пространственное воображение, исследовательские навыки, творческое мышление;</a:t>
            </a:r>
          </a:p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2. Способствовать развитию интереса к предмету;</a:t>
            </a:r>
          </a:p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3. Научить формулировать гипотезы, анализировать, делать выводы. </a:t>
            </a:r>
          </a:p>
          <a:p>
            <a:r>
              <a:rPr lang="ru-R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Необходимое оборудование: 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листы  бумаги, клей, ножницы, фломастер.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Прямоугольник 1"/>
          <p:cNvSpPr>
            <a:spLocks noChangeArrowheads="1"/>
          </p:cNvSpPr>
          <p:nvPr/>
        </p:nvSpPr>
        <p:spPr bwMode="auto">
          <a:xfrm>
            <a:off x="346074" y="979488"/>
            <a:ext cx="10887075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Проблемные вопросы: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1.Что такое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лента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2.Применение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ленты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Мёбиуса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современном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мире.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Гипотезы: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1.А что если лист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растёт на дереве «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Мёбиус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»?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2.Скорей всего на листе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можно писать, делать рисунки, резать его на части.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3.Возможно он применяется в технике и искусстве.</a:t>
            </a:r>
          </a:p>
          <a:p>
            <a:endParaRPr lang="ru-RU" dirty="0">
              <a:latin typeface="Trebuchet MS" pitchFamily="34" charset="0"/>
            </a:endParaRPr>
          </a:p>
          <a:p>
            <a:endParaRPr lang="ru-RU" dirty="0">
              <a:latin typeface="Trebuchet MS" pitchFamily="34" charset="0"/>
            </a:endParaRPr>
          </a:p>
          <a:p>
            <a:endParaRPr lang="ru-RU" dirty="0">
              <a:latin typeface="Trebuchet MS" pitchFamily="34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3537" y="150813"/>
            <a:ext cx="547846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10231438" cy="4356100"/>
          </a:xfrm>
        </p:spPr>
        <p:txBody>
          <a:bodyPr/>
          <a:lstStyle/>
          <a:p>
            <a:r>
              <a:rPr lang="ru-RU" sz="5400" smtClean="0">
                <a:solidFill>
                  <a:srgbClr val="7030A0"/>
                </a:solidFill>
              </a:rPr>
              <a:t>Кто может сказать, что представляет из себя лента Мебиуса?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Прямоугольник 3"/>
          <p:cNvSpPr>
            <a:spLocks noChangeArrowheads="1"/>
          </p:cNvSpPr>
          <p:nvPr/>
        </p:nvSpPr>
        <p:spPr bwMode="auto">
          <a:xfrm>
            <a:off x="2039938" y="301625"/>
            <a:ext cx="6096000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latin typeface="Trebuchet MS" pitchFamily="34" charset="0"/>
              </a:rPr>
              <a:t>Лист Мебиуса – это перекрученная на 180° лента, края которой склеены между собой. </a:t>
            </a:r>
          </a:p>
          <a:p>
            <a:endParaRPr lang="ru-RU">
              <a:latin typeface="Trebuchet MS" pitchFamily="34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063" y="798513"/>
            <a:ext cx="1663700" cy="248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Прямоугольник 1"/>
          <p:cNvSpPr>
            <a:spLocks noChangeArrowheads="1"/>
          </p:cNvSpPr>
          <p:nvPr/>
        </p:nvSpPr>
        <p:spPr bwMode="auto">
          <a:xfrm>
            <a:off x="555625" y="850900"/>
            <a:ext cx="113792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rebuchet MS" pitchFamily="34" charset="0"/>
              </a:rPr>
              <a:t> </a:t>
            </a:r>
            <a:r>
              <a:rPr lang="ru-RU" sz="2400" b="1">
                <a:latin typeface="Trebuchet MS" pitchFamily="34" charset="0"/>
              </a:rPr>
              <a:t>Изготовим ленту Мёбиуса. Берем бумажную ленту АВСD. Прикладываем ее концы АВ и СD друг к другу и склеиваем. Но не как попало, а так, чтобы точка А совпала с точкой С, а точка B с точкой D.</a:t>
            </a:r>
          </a:p>
        </p:txBody>
      </p:sp>
      <p:sp>
        <p:nvSpPr>
          <p:cNvPr id="38914" name="Прямоугольник 2"/>
          <p:cNvSpPr>
            <a:spLocks noChangeArrowheads="1"/>
          </p:cNvSpPr>
          <p:nvPr/>
        </p:nvSpPr>
        <p:spPr bwMode="auto">
          <a:xfrm>
            <a:off x="3743325" y="5386388"/>
            <a:ext cx="65262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rebuchet MS" pitchFamily="34" charset="0"/>
              </a:rPr>
              <a:t>сколько сторон у этой фигуры?</a:t>
            </a:r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318" y="2052638"/>
            <a:ext cx="11707813" cy="437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887413"/>
          </a:xfrm>
        </p:spPr>
        <p:txBody>
          <a:bodyPr/>
          <a:lstStyle/>
          <a:p>
            <a:r>
              <a:rPr lang="ru-RU" sz="4400" b="1" smtClean="0">
                <a:solidFill>
                  <a:srgbClr val="FF0000"/>
                </a:solidFill>
              </a:rPr>
              <a:t>Опыт №1.</a:t>
            </a:r>
          </a:p>
        </p:txBody>
      </p:sp>
      <p:sp>
        <p:nvSpPr>
          <p:cNvPr id="39938" name="Объект 2"/>
          <p:cNvSpPr>
            <a:spLocks noGrp="1"/>
          </p:cNvSpPr>
          <p:nvPr>
            <p:ph idx="1"/>
          </p:nvPr>
        </p:nvSpPr>
        <p:spPr>
          <a:xfrm>
            <a:off x="677863" y="2160588"/>
            <a:ext cx="10058400" cy="3881437"/>
          </a:xfrm>
        </p:spPr>
        <p:txBody>
          <a:bodyPr/>
          <a:lstStyle/>
          <a:p>
            <a:pPr marL="0" indent="0">
              <a:buNone/>
            </a:pP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Сделайте 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 (</a:t>
            </a:r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сколько сторон у этой 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фигуры?) </a:t>
            </a: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7700" y="1581835"/>
            <a:ext cx="99250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Закрасим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эту фигуру с одной стороны, не отрывая фломастер и не переходя границу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998538"/>
          </a:xfrm>
        </p:spPr>
        <p:txBody>
          <a:bodyPr/>
          <a:lstStyle/>
          <a:p>
            <a:r>
              <a:rPr lang="ru-RU" sz="4800" smtClean="0">
                <a:solidFill>
                  <a:srgbClr val="FF0000"/>
                </a:solidFill>
              </a:rPr>
              <a:t>Выводы:</a:t>
            </a:r>
          </a:p>
        </p:txBody>
      </p:sp>
      <p:sp>
        <p:nvSpPr>
          <p:cNvPr id="41986" name="Объект 2"/>
          <p:cNvSpPr>
            <a:spLocks noGrp="1"/>
          </p:cNvSpPr>
          <p:nvPr>
            <p:ph idx="1"/>
          </p:nvPr>
        </p:nvSpPr>
        <p:spPr>
          <a:xfrm>
            <a:off x="677863" y="2160588"/>
            <a:ext cx="10183812" cy="2568575"/>
          </a:xfrm>
        </p:spPr>
        <p:txBody>
          <a:bodyPr/>
          <a:lstStyle/>
          <a:p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ленты Мебиуса односторонняя поверхность</a:t>
            </a:r>
          </a:p>
          <a:p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Лента Мебиуса имеет один край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935038"/>
          </a:xfrm>
        </p:spPr>
        <p:txBody>
          <a:bodyPr/>
          <a:lstStyle/>
          <a:p>
            <a:r>
              <a:rPr lang="ru-RU" sz="4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Опыт №2</a:t>
            </a:r>
          </a:p>
        </p:txBody>
      </p:sp>
      <p:sp>
        <p:nvSpPr>
          <p:cNvPr id="43010" name="Объект 2"/>
          <p:cNvSpPr>
            <a:spLocks noGrp="1"/>
          </p:cNvSpPr>
          <p:nvPr>
            <p:ph idx="1"/>
          </p:nvPr>
        </p:nvSpPr>
        <p:spPr>
          <a:xfrm>
            <a:off x="677863" y="1892300"/>
            <a:ext cx="8596312" cy="4149725"/>
          </a:xfrm>
        </p:spPr>
        <p:txBody>
          <a:bodyPr/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Разрежьте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лист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вдоль по средней линии.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857250"/>
          </a:xfrm>
        </p:spPr>
        <p:txBody>
          <a:bodyPr/>
          <a:lstStyle/>
          <a:p>
            <a:r>
              <a:rPr lang="ru-RU" sz="4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Результат:</a:t>
            </a:r>
          </a:p>
        </p:txBody>
      </p:sp>
      <p:sp>
        <p:nvSpPr>
          <p:cNvPr id="4403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получилось одно длинное кольцо перекрученное дважды. 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982663"/>
          </a:xfrm>
        </p:spPr>
        <p:txBody>
          <a:bodyPr/>
          <a:lstStyle/>
          <a:p>
            <a:r>
              <a:rPr lang="ru-RU" sz="4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Опыт №3.</a:t>
            </a:r>
          </a:p>
        </p:txBody>
      </p:sp>
      <p:sp>
        <p:nvSpPr>
          <p:cNvPr id="4505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Разрежьте лист Мебиуса еще раз вдоль по средней линии 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</a:p>
        </p:txBody>
      </p:sp>
      <p:sp>
        <p:nvSpPr>
          <p:cNvPr id="46082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получили 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два </a:t>
            </a:r>
            <a:r>
              <a:rPr lang="ru-RU" sz="4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кольца переплетенных между собой</a:t>
            </a:r>
            <a:endParaRPr lang="ru-RU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ОПЫТ №4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Разрежьте лист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вдоль, но не посередине, а ближе к одному краю? </a:t>
            </a:r>
          </a:p>
        </p:txBody>
      </p:sp>
    </p:spTree>
    <p:extLst>
      <p:ext uri="{BB962C8B-B14F-4D97-AF65-F5344CB8AC3E}">
        <p14:creationId xmlns:p14="http://schemas.microsoft.com/office/powerpoint/2010/main" val="136200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7700" y="1888301"/>
            <a:ext cx="97155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У нас получились два кольца, но они оказались разными не только по ширине, но и по длине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тому же, мы получили не два самостоятельных кольца, а два кольца переплетенных между собой.</a:t>
            </a:r>
          </a:p>
        </p:txBody>
      </p:sp>
    </p:spTree>
    <p:extLst>
      <p:ext uri="{BB962C8B-B14F-4D97-AF65-F5344CB8AC3E}">
        <p14:creationId xmlns:p14="http://schemas.microsoft.com/office/powerpoint/2010/main" val="153776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083" y="2618482"/>
            <a:ext cx="666156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Как сказать о своей любви, </a:t>
            </a:r>
            <a:endParaRPr lang="ru-RU" sz="40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если ты </a:t>
            </a:r>
            <a:r>
              <a:rPr lang="ru-RU" sz="40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математик?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0" y="199132"/>
            <a:ext cx="5505450" cy="241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887" y="4210050"/>
            <a:ext cx="4314825" cy="2303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83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ъект 2"/>
          <p:cNvSpPr>
            <a:spLocks noGrp="1"/>
          </p:cNvSpPr>
          <p:nvPr>
            <p:ph idx="4294967295"/>
          </p:nvPr>
        </p:nvSpPr>
        <p:spPr>
          <a:xfrm>
            <a:off x="314324" y="274638"/>
            <a:ext cx="8596313" cy="3881437"/>
          </a:xfrm>
        </p:spPr>
        <p:txBody>
          <a:bodyPr/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Удивительные свойства ленты </a:t>
            </a:r>
            <a:r>
              <a:rPr lang="ru-RU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используются в самых различных изобретениях, которые окружают нас в повседневной жизни.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262" y="562769"/>
            <a:ext cx="3603625" cy="226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412" y="3695700"/>
            <a:ext cx="4181475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3818731"/>
            <a:ext cx="5562599" cy="260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ъект 2"/>
          <p:cNvSpPr>
            <a:spLocks noGrp="1"/>
          </p:cNvSpPr>
          <p:nvPr>
            <p:ph idx="4294967295"/>
          </p:nvPr>
        </p:nvSpPr>
        <p:spPr>
          <a:xfrm>
            <a:off x="0" y="684213"/>
            <a:ext cx="8597900" cy="3879850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матричных принтерах красящая лента также имела вид листа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Мёбиуса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для увеличения срока годности.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Есть гипотеза, что спираль ДНК  тоже является фрагментом ленты Мебиуса и только поэтому генетический код так сложен для расшифровки и восприятия.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3150" y="3458368"/>
            <a:ext cx="6096000" cy="315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34500" y="3209925"/>
            <a:ext cx="285750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Рисунок 3" descr="фон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0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Рисунок 2" descr="д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63750" y="476250"/>
            <a:ext cx="403225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Рисунок 4" descr="2445615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24563" y="404813"/>
            <a:ext cx="403225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Рисунок 7"/>
          <p:cNvPicPr>
            <a:picLocks noChangeAspect="1" noChangeArrowheads="1"/>
          </p:cNvPicPr>
          <p:nvPr/>
        </p:nvPicPr>
        <p:blipFill>
          <a:blip r:embed="rId5"/>
          <a:srcRect t="4651" b="7558"/>
          <a:stretch>
            <a:fillRect/>
          </a:stretch>
        </p:blipFill>
        <p:spPr bwMode="auto">
          <a:xfrm>
            <a:off x="6311900" y="3429000"/>
            <a:ext cx="3744913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2" descr="http://domsnulya.ru/wp-content/uploads/2015/01/image_17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43025" y="2781300"/>
            <a:ext cx="574992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2" name="Рисунок 6" descr="2445615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24563" y="458788"/>
            <a:ext cx="403225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Рисунок 3" descr="фон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8" name="Рисунок 4" descr="111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6625" y="150813"/>
            <a:ext cx="349408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9" name="TextBox 5"/>
          <p:cNvSpPr txBox="1">
            <a:spLocks noChangeArrowheads="1"/>
          </p:cNvSpPr>
          <p:nvPr/>
        </p:nvSpPr>
        <p:spPr bwMode="auto">
          <a:xfrm>
            <a:off x="2351088" y="5595938"/>
            <a:ext cx="35290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Литография </a:t>
            </a:r>
          </a:p>
          <a:p>
            <a:pPr algn="ctr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"Лента Мебиуса II» 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М.К.Эшер</a:t>
            </a:r>
            <a:endParaRPr lang="ru-RU" sz="24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46" name="Object 22"/>
          <p:cNvGraphicFramePr>
            <a:graphicFrameLocks noChangeAspect="1"/>
          </p:cNvGraphicFramePr>
          <p:nvPr/>
        </p:nvGraphicFramePr>
        <p:xfrm>
          <a:off x="6024563" y="620713"/>
          <a:ext cx="4314825" cy="453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Документ" r:id="rId5" imgW="5939246" imgH="7507710" progId="Word.Document.8">
                  <p:embed/>
                </p:oleObj>
              </mc:Choice>
              <mc:Fallback>
                <p:oleObj name="Документ" r:id="rId5" imgW="5939246" imgH="7507710" progId="Word.Document.8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255" r="33940" b="28406"/>
                      <a:stretch>
                        <a:fillRect/>
                      </a:stretch>
                    </p:blipFill>
                    <p:spPr bwMode="auto">
                      <a:xfrm>
                        <a:off x="6024563" y="620713"/>
                        <a:ext cx="4314825" cy="4537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0" name="TextBox 6"/>
          <p:cNvSpPr txBox="1">
            <a:spLocks noChangeArrowheads="1"/>
          </p:cNvSpPr>
          <p:nvPr/>
        </p:nvSpPr>
        <p:spPr bwMode="auto">
          <a:xfrm>
            <a:off x="6527800" y="5300663"/>
            <a:ext cx="35290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стальная лента у Музея истории и техники в Вашингтоне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Прямоугольник 3"/>
          <p:cNvSpPr>
            <a:spLocks noChangeArrowheads="1"/>
          </p:cNvSpPr>
          <p:nvPr/>
        </p:nvSpPr>
        <p:spPr bwMode="auto">
          <a:xfrm>
            <a:off x="446088" y="896938"/>
            <a:ext cx="115824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Trebuchet MS" pitchFamily="34" charset="0"/>
              </a:rPr>
              <a:t>•	Август </a:t>
            </a:r>
            <a:r>
              <a:rPr lang="ru-RU" dirty="0" err="1">
                <a:latin typeface="Trebuchet MS" pitchFamily="34" charset="0"/>
              </a:rPr>
              <a:t>Фердинант</a:t>
            </a:r>
            <a:r>
              <a:rPr lang="ru-RU" dirty="0">
                <a:latin typeface="Trebuchet MS" pitchFamily="34" charset="0"/>
              </a:rPr>
              <a:t> Мебиус - это великий немецкий учёный, который в 1858 году сделал масштабное открытие для науки : «Лист </a:t>
            </a:r>
            <a:r>
              <a:rPr lang="ru-RU" dirty="0" err="1">
                <a:latin typeface="Trebuchet MS" pitchFamily="34" charset="0"/>
              </a:rPr>
              <a:t>Мёбиуса</a:t>
            </a:r>
            <a:r>
              <a:rPr lang="ru-RU" dirty="0">
                <a:latin typeface="Trebuchet MS" pitchFamily="34" charset="0"/>
              </a:rPr>
              <a:t>».</a:t>
            </a:r>
          </a:p>
          <a:p>
            <a:endParaRPr lang="ru-RU" dirty="0">
              <a:latin typeface="Trebuchet MS" pitchFamily="34" charset="0"/>
            </a:endParaRPr>
          </a:p>
          <a:p>
            <a:r>
              <a:rPr lang="ru-RU" dirty="0">
                <a:latin typeface="Trebuchet MS" pitchFamily="34" charset="0"/>
              </a:rPr>
              <a:t>•	Мы поняли, что наше предположение : «А что если лист </a:t>
            </a:r>
            <a:r>
              <a:rPr lang="ru-RU" dirty="0" err="1">
                <a:latin typeface="Trebuchet MS" pitchFamily="34" charset="0"/>
              </a:rPr>
              <a:t>Мёбиуса</a:t>
            </a:r>
            <a:r>
              <a:rPr lang="ru-RU" dirty="0">
                <a:latin typeface="Trebuchet MS" pitchFamily="34" charset="0"/>
              </a:rPr>
              <a:t> растёт на дереве «</a:t>
            </a:r>
            <a:r>
              <a:rPr lang="ru-RU" dirty="0" err="1">
                <a:latin typeface="Trebuchet MS" pitchFamily="34" charset="0"/>
              </a:rPr>
              <a:t>Мёбиус</a:t>
            </a:r>
            <a:r>
              <a:rPr lang="ru-RU" dirty="0">
                <a:latin typeface="Trebuchet MS" pitchFamily="34" charset="0"/>
              </a:rPr>
              <a:t>»?», неверно.</a:t>
            </a:r>
          </a:p>
          <a:p>
            <a:endParaRPr lang="ru-RU" dirty="0">
              <a:latin typeface="Trebuchet MS" pitchFamily="34" charset="0"/>
            </a:endParaRPr>
          </a:p>
          <a:p>
            <a:r>
              <a:rPr lang="ru-RU" dirty="0">
                <a:latin typeface="Trebuchet MS" pitchFamily="34" charset="0"/>
              </a:rPr>
              <a:t>•	Раскрывая опытным путём свойства листа </a:t>
            </a:r>
            <a:r>
              <a:rPr lang="ru-RU" dirty="0" err="1">
                <a:latin typeface="Trebuchet MS" pitchFamily="34" charset="0"/>
              </a:rPr>
              <a:t>Мёбиуса</a:t>
            </a:r>
            <a:r>
              <a:rPr lang="ru-RU" dirty="0">
                <a:latin typeface="Trebuchet MS" pitchFamily="34" charset="0"/>
              </a:rPr>
              <a:t> мы пришли к выводу: лист Мебиуса, односторонняя поверхность, обладающая такими свойствами как связанность и непрерывность.</a:t>
            </a:r>
          </a:p>
          <a:p>
            <a:endParaRPr lang="ru-RU" dirty="0">
              <a:latin typeface="Trebuchet MS" pitchFamily="34" charset="0"/>
            </a:endParaRPr>
          </a:p>
          <a:p>
            <a:r>
              <a:rPr lang="ru-RU" dirty="0">
                <a:latin typeface="Trebuchet MS" pitchFamily="34" charset="0"/>
              </a:rPr>
              <a:t>•	Предположение о применении листа </a:t>
            </a:r>
            <a:r>
              <a:rPr lang="ru-RU" dirty="0" err="1">
                <a:latin typeface="Trebuchet MS" pitchFamily="34" charset="0"/>
              </a:rPr>
              <a:t>Мёбиуса</a:t>
            </a:r>
            <a:r>
              <a:rPr lang="ru-RU" dirty="0">
                <a:latin typeface="Trebuchet MS" pitchFamily="34" charset="0"/>
              </a:rPr>
              <a:t> (ленты </a:t>
            </a:r>
            <a:r>
              <a:rPr lang="ru-RU" dirty="0" err="1">
                <a:latin typeface="Trebuchet MS" pitchFamily="34" charset="0"/>
              </a:rPr>
              <a:t>Мёбиуса</a:t>
            </a:r>
            <a:r>
              <a:rPr lang="ru-RU" dirty="0">
                <a:latin typeface="Trebuchet MS" pitchFamily="34" charset="0"/>
              </a:rPr>
              <a:t>) в технике и искусстве оказалось верным.</a:t>
            </a:r>
          </a:p>
          <a:p>
            <a:endParaRPr lang="ru-RU" dirty="0">
              <a:latin typeface="Trebuchet MS" pitchFamily="34" charset="0"/>
            </a:endParaRPr>
          </a:p>
          <a:p>
            <a:r>
              <a:rPr lang="ru-RU" dirty="0">
                <a:latin typeface="Trebuchet MS" pitchFamily="34" charset="0"/>
              </a:rPr>
              <a:t>Лист Мебиуса служил вдохновением для скульпторов, художников и графиков. Многие физические явления используют для объяснения лист Мебиуса. Ученые генетики рассматривают код ДНК в качестве модели ленты Мебиуса. Лист Мебиуса применяется для усовершенствования технических приборов. Загадочная лента Мебиуса применяется для показа фокусов в цирке</a:t>
            </a:r>
          </a:p>
        </p:txBody>
      </p:sp>
      <p:sp>
        <p:nvSpPr>
          <p:cNvPr id="53250" name="Прямоугольник 4"/>
          <p:cNvSpPr>
            <a:spLocks noChangeArrowheads="1"/>
          </p:cNvSpPr>
          <p:nvPr/>
        </p:nvSpPr>
        <p:spPr bwMode="auto">
          <a:xfrm>
            <a:off x="171450" y="5451475"/>
            <a:ext cx="114585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dirty="0">
              <a:latin typeface="Trebuchet MS" pitchFamily="34" charset="0"/>
            </a:endParaRPr>
          </a:p>
          <a:p>
            <a:r>
              <a:rPr lang="ru-RU" dirty="0">
                <a:latin typeface="Trebuchet MS" pitchFamily="34" charset="0"/>
              </a:rPr>
              <a:t>•	Гипотеза о том, что на листе </a:t>
            </a:r>
            <a:r>
              <a:rPr lang="ru-RU" dirty="0" err="1">
                <a:latin typeface="Trebuchet MS" pitchFamily="34" charset="0"/>
              </a:rPr>
              <a:t>Мёбиуса</a:t>
            </a:r>
            <a:r>
              <a:rPr lang="ru-RU" dirty="0">
                <a:latin typeface="Trebuchet MS" pitchFamily="34" charset="0"/>
              </a:rPr>
              <a:t> можно писать, делать рисунки, резать его на части-верна частично. Ведь писать и рисовать удобнее в тетради и альбоме, а вот разрезая его на части можно проводить различные увлекательные эксперименты.</a:t>
            </a:r>
          </a:p>
        </p:txBody>
      </p:sp>
      <p:sp>
        <p:nvSpPr>
          <p:cNvPr id="53251" name="Заголовок 5"/>
          <p:cNvSpPr>
            <a:spLocks noGrp="1"/>
          </p:cNvSpPr>
          <p:nvPr>
            <p:ph type="title"/>
          </p:nvPr>
        </p:nvSpPr>
        <p:spPr>
          <a:xfrm>
            <a:off x="677863" y="61913"/>
            <a:ext cx="8596312" cy="727075"/>
          </a:xfrm>
        </p:spPr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Выводы: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Прямоугольник 3"/>
          <p:cNvSpPr>
            <a:spLocks noChangeArrowheads="1"/>
          </p:cNvSpPr>
          <p:nvPr/>
        </p:nvSpPr>
        <p:spPr bwMode="auto">
          <a:xfrm>
            <a:off x="0" y="363915"/>
            <a:ext cx="7659687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Trebuchet MS" pitchFamily="34" charset="0"/>
              </a:rPr>
              <a:t>«</a:t>
            </a:r>
            <a:r>
              <a:rPr lang="ru-RU" sz="3200" b="1" dirty="0">
                <a:latin typeface="Trebuchet MS" pitchFamily="34" charset="0"/>
              </a:rPr>
              <a:t>Мышление	начинается	с	удивления»,-</a:t>
            </a:r>
          </a:p>
          <a:p>
            <a:r>
              <a:rPr lang="ru-RU" sz="3200" b="1" dirty="0">
                <a:latin typeface="Trebuchet MS" pitchFamily="34" charset="0"/>
              </a:rPr>
              <a:t>заметил 2500 лет назад Аристотель.</a:t>
            </a:r>
          </a:p>
          <a:p>
            <a:endParaRPr lang="ru-RU" sz="3200" b="1" dirty="0">
              <a:latin typeface="Trebuchet MS" pitchFamily="34" charset="0"/>
            </a:endParaRPr>
          </a:p>
          <a:p>
            <a:endParaRPr lang="ru-RU" sz="3200" b="1" dirty="0">
              <a:latin typeface="Trebuchet MS" pitchFamily="34" charset="0"/>
            </a:endParaRPr>
          </a:p>
          <a:p>
            <a:endParaRPr lang="ru-RU" sz="3200" b="1" dirty="0">
              <a:latin typeface="Trebuchet MS" pitchFamily="34" charset="0"/>
            </a:endParaRPr>
          </a:p>
          <a:p>
            <a:r>
              <a:rPr lang="ru-RU" sz="3200" b="1" dirty="0">
                <a:latin typeface="Trebuchet MS" pitchFamily="34" charset="0"/>
              </a:rPr>
              <a:t>Наш современник Сухомлинский считал, что</a:t>
            </a:r>
          </a:p>
          <a:p>
            <a:r>
              <a:rPr lang="ru-RU" sz="3200" b="1" dirty="0">
                <a:latin typeface="Trebuchet MS" pitchFamily="34" charset="0"/>
              </a:rPr>
              <a:t>«Чувство удивления – могучий источник желания знать. От удивления к знаниям –один шаг» , а математика – замечательный источник для удивления.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687" y="0"/>
            <a:ext cx="4292006" cy="3317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9149" y="3317045"/>
            <a:ext cx="3512543" cy="3351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ъект 2"/>
          <p:cNvSpPr>
            <a:spLocks noGrp="1"/>
          </p:cNvSpPr>
          <p:nvPr>
            <p:ph idx="1"/>
          </p:nvPr>
        </p:nvSpPr>
        <p:spPr>
          <a:xfrm>
            <a:off x="677863" y="2160588"/>
            <a:ext cx="9671050" cy="3881437"/>
          </a:xfrm>
        </p:spPr>
        <p:txBody>
          <a:bodyPr/>
          <a:lstStyle/>
          <a:p>
            <a:r>
              <a:rPr lang="ru-RU" sz="6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281</TotalTime>
  <Words>460</Words>
  <Application>Microsoft Office PowerPoint</Application>
  <PresentationFormat>Произвольный</PresentationFormat>
  <Paragraphs>76</Paragraphs>
  <Slides>25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8" baseType="lpstr">
      <vt:lpstr>Грань</vt:lpstr>
      <vt:lpstr>Тема Office</vt:lpstr>
      <vt:lpstr>Документ</vt:lpstr>
      <vt:lpstr> «Очевидное – невероятное»</vt:lpstr>
      <vt:lpstr>«Лучший способ изучить что-либо - это открыть самому» Д. Пойа </vt:lpstr>
      <vt:lpstr>Презентация PowerPoint</vt:lpstr>
      <vt:lpstr>Презентация PowerPoint</vt:lpstr>
      <vt:lpstr>Презентация PowerPoint</vt:lpstr>
      <vt:lpstr>Кто может сказать, что представляет из себя лента Мебиуса?</vt:lpstr>
      <vt:lpstr>Презентация PowerPoint</vt:lpstr>
      <vt:lpstr>Презентация PowerPoint</vt:lpstr>
      <vt:lpstr>Опыт №1.</vt:lpstr>
      <vt:lpstr>Выводы:</vt:lpstr>
      <vt:lpstr>Презентация PowerPoint</vt:lpstr>
      <vt:lpstr>Опыт №2</vt:lpstr>
      <vt:lpstr>Результат:</vt:lpstr>
      <vt:lpstr>Опыт №3.</vt:lpstr>
      <vt:lpstr>Вывод:</vt:lpstr>
      <vt:lpstr>ОПЫТ №4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Выводы: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по математике «Очевидное – невероятное»</dc:title>
  <dc:creator>Роман</dc:creator>
  <cp:lastModifiedBy>Заур</cp:lastModifiedBy>
  <cp:revision>31</cp:revision>
  <dcterms:created xsi:type="dcterms:W3CDTF">2015-12-18T19:09:49Z</dcterms:created>
  <dcterms:modified xsi:type="dcterms:W3CDTF">2017-01-20T00:19:37Z</dcterms:modified>
</cp:coreProperties>
</file>