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06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305" r:id="rId6"/>
    <p:sldId id="290" r:id="rId7"/>
    <p:sldId id="307" r:id="rId8"/>
    <p:sldId id="296" r:id="rId9"/>
    <p:sldId id="308" r:id="rId10"/>
    <p:sldId id="306" r:id="rId11"/>
    <p:sldId id="309" r:id="rId12"/>
    <p:sldId id="310" r:id="rId13"/>
    <p:sldId id="311" r:id="rId14"/>
    <p:sldId id="263" r:id="rId15"/>
    <p:sldId id="312" r:id="rId16"/>
    <p:sldId id="313" r:id="rId17"/>
    <p:sldId id="297" r:id="rId18"/>
    <p:sldId id="298" r:id="rId19"/>
    <p:sldId id="303" r:id="rId20"/>
    <p:sldId id="291" r:id="rId21"/>
    <p:sldId id="276" r:id="rId22"/>
    <p:sldId id="277" r:id="rId23"/>
    <p:sldId id="278" r:id="rId24"/>
    <p:sldId id="280" r:id="rId25"/>
    <p:sldId id="293" r:id="rId26"/>
    <p:sldId id="292" r:id="rId27"/>
    <p:sldId id="294" r:id="rId28"/>
    <p:sldId id="282" r:id="rId29"/>
    <p:sldId id="286" r:id="rId30"/>
    <p:sldId id="295" r:id="rId3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87" autoAdjust="0"/>
    <p:restoredTop sz="94671" autoAdjust="0"/>
  </p:normalViewPr>
  <p:slideViewPr>
    <p:cSldViewPr>
      <p:cViewPr>
        <p:scale>
          <a:sx n="33" d="100"/>
          <a:sy n="33" d="100"/>
        </p:scale>
        <p:origin x="-1356" y="-6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788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1DB3627-A96C-4DC7-962A-3E405323FC31}" type="datetimeFigureOut">
              <a:rPr lang="ru-RU"/>
              <a:pPr>
                <a:defRPr/>
              </a:pPr>
              <a:t>19.01.2017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pPr lvl="0"/>
            <a:endParaRPr lang="ru-RU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ru-RU" noProof="0" smtClean="0"/>
              <a:t>Click to edit Master text styles</a:t>
            </a:r>
          </a:p>
          <a:p>
            <a:pPr lvl="1"/>
            <a:r>
              <a:rPr lang="ru-RU" noProof="0" smtClean="0"/>
              <a:t>Second level</a:t>
            </a:r>
          </a:p>
          <a:p>
            <a:pPr lvl="2"/>
            <a:r>
              <a:rPr lang="ru-RU" noProof="0" smtClean="0"/>
              <a:t>Third level</a:t>
            </a:r>
          </a:p>
          <a:p>
            <a:pPr lvl="3"/>
            <a:r>
              <a:rPr lang="ru-RU" noProof="0" smtClean="0"/>
              <a:t>Fourth level</a:t>
            </a:r>
          </a:p>
          <a:p>
            <a:pPr lvl="4"/>
            <a:r>
              <a:rPr lang="ru-RU" noProof="0" smtClean="0"/>
              <a:t>Fifth level</a:t>
            </a:r>
            <a:endParaRPr lang="ru-RU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293D68D-7450-48C8-AC04-0BEF9A2C76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BBF4004-75DB-44B2-A60E-DCD96F1E377A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AAD6EAA5-8EB4-4F2E-881C-32C20691E27A}" type="datetime8">
              <a:rPr lang="ru-RU"/>
              <a:pPr>
                <a:defRPr/>
              </a:pPr>
              <a:t>19.01.2017 13:08</a:t>
            </a:fld>
            <a:endParaRPr lang="ru-RU" sz="2000" dirty="0"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2202153E-8EF8-42BE-A6B9-96FA15FF91B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44616142-212B-4E8A-BA42-2DCE6F652C88}" type="datetime8">
              <a:rPr lang="ru-RU"/>
              <a:pPr>
                <a:defRPr/>
              </a:pPr>
              <a:t>19.01.2017 13:08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E7FE8016-E828-458C-9FD5-A3C68827B120}" type="slidenum">
              <a:rPr lang="ru-RU"/>
              <a:pPr>
                <a:defRPr/>
              </a:pPr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2165F656-0433-4167-96C7-92ED172D3434}" type="datetime8">
              <a:rPr lang="ru-RU"/>
              <a:pPr>
                <a:defRPr/>
              </a:pPr>
              <a:t>19.01.2017 13:08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8562DE13-29CF-44A6-B5BA-CA4754014E43}" type="slidenum">
              <a:rPr lang="ru-RU"/>
              <a:pPr>
                <a:defRPr/>
              </a:pPr>
              <a:t>‹#›</a:t>
            </a:fld>
            <a:endParaRPr lang="ru-RU" sz="24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76B8EC28-5561-4501-BA6A-A5014EE91D3B}" type="datetime8">
              <a:rPr lang="ru-RU"/>
              <a:pPr>
                <a:defRPr/>
              </a:pPr>
              <a:t>19.01.2017 13:08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3644721E-54AC-42AE-BF12-0FAB59F23D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4A54B5A3-6ED4-492C-BE5E-331641A4CAE2}" type="datetime8">
              <a:rPr lang="ru-RU"/>
              <a:pPr>
                <a:defRPr/>
              </a:pPr>
              <a:t>19.01.2017 13:08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DCFE1FF7-6EB9-4644-BB4A-08285CB3E5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1CA318BE-9306-4A3B-A943-A9D67EB7F7B7}" type="datetime8">
              <a:rPr lang="ru-RU"/>
              <a:pPr>
                <a:defRPr/>
              </a:pPr>
              <a:t>19.01.2017 13:08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483E604B-ABA0-4508-875F-3329367A1ACE}" type="slidenum">
              <a:rPr lang="ru-RU"/>
              <a:pPr>
                <a:defRPr/>
              </a:pPr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F4126DFA-C0EB-467C-A9A7-E4AD1FE8F1B2}" type="datetime8">
              <a:rPr lang="ru-RU"/>
              <a:pPr>
                <a:defRPr/>
              </a:pPr>
              <a:t>19.01.2017 13:08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7517D355-8205-4BD7-A6C6-0CF4DB30C8B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8F8E1-20E9-4A4D-971A-2E4E41D334AC}" type="datetime8">
              <a:rPr lang="ru-RU"/>
              <a:pPr>
                <a:defRPr/>
              </a:pPr>
              <a:t>19.01.2017 13:08</a:t>
            </a:fld>
            <a:endParaRPr lang="ru-RU" sz="1400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0D9BDC-BCED-4AB7-8026-4383BAEB450C}" type="slidenum">
              <a:rPr lang="ru-RU"/>
              <a:pPr>
                <a:defRPr/>
              </a:pPr>
              <a:t>‹#›</a:t>
            </a:fld>
            <a:endParaRPr lang="ru-RU" sz="14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C284DCA3-E094-4E98-8810-72EE7A1F356B}" type="datetime8">
              <a:rPr lang="ru-RU"/>
              <a:pPr>
                <a:defRPr/>
              </a:pPr>
              <a:t>19.01.2017 13:08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9B1ABE71-7E00-46EE-B764-5DB02AD4A21B}" type="slidenum">
              <a:rPr lang="ru-RU"/>
              <a:pPr>
                <a:defRPr/>
              </a:pPr>
              <a:t>‹#›</a:t>
            </a:fld>
            <a:endParaRPr lang="ru-RU" sz="2800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282F53-0449-4C40-ADD6-D4473CA83448}" type="datetime8">
              <a:rPr lang="ru-RU"/>
              <a:pPr>
                <a:defRPr/>
              </a:pPr>
              <a:t>19.01.2017 13:08</a:t>
            </a:fld>
            <a:endParaRPr lang="ru-RU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2601E-D7B6-4871-BAEE-C2C9260B58E5}" type="slidenum">
              <a:rPr lang="ru-RU"/>
              <a:pPr>
                <a:defRPr/>
              </a:pPr>
              <a:t>‹#›</a:t>
            </a:fld>
            <a:endParaRPr lang="ru-RU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1850C-9352-4BF8-B6BD-EE5D7EDF03B0}" type="datetime8">
              <a:rPr lang="ru-RU"/>
              <a:pPr>
                <a:defRPr/>
              </a:pPr>
              <a:t>19.01.2017 13:08</a:t>
            </a:fld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3CF316-5857-4996-B029-CA930B43D3D5}" type="slidenum">
              <a:rPr lang="ru-RU"/>
              <a:pPr>
                <a:defRPr/>
              </a:pPr>
              <a:t>‹#›</a:t>
            </a:fld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sm_pencil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12775" y="1755775"/>
            <a:ext cx="1614488" cy="2144713"/>
          </a:xfrm>
          <a:prstGeom prst="rect">
            <a:avLst/>
          </a:prstGeom>
          <a:noFill/>
          <a:ln w="50800" cap="sq" cmpd="dbl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C19FD083-BF96-4234-A3C6-667BC3276EF0}" type="datetime8">
              <a:rPr lang="ru-RU"/>
              <a:pPr>
                <a:defRPr/>
              </a:pPr>
              <a:t>19.01.2017 13:08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7366366-C2FC-4B9F-9506-72E7C24B5F9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49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24F1654-A4F0-4926-8A5D-A1CFB91A67C7}" type="datetime8">
              <a:rPr lang="ru-RU"/>
              <a:pPr>
                <a:defRPr/>
              </a:pPr>
              <a:t>19.01.2017 13:08</a:t>
            </a:fld>
            <a:endParaRPr lang="ru-RU" sz="1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 b="1" dirty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42A7F91-5DC4-4541-8BC3-FF044FC171FF}" type="slidenum">
              <a:rPr lang="ru-RU"/>
              <a:pPr>
                <a:defRPr/>
              </a:pPr>
              <a:t>‹#›</a:t>
            </a:fld>
            <a:endParaRPr lang="ru-RU" sz="1400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18" r:id="rId8"/>
    <p:sldLayoutId id="2147483726" r:id="rId9"/>
    <p:sldLayoutId id="2147483727" r:id="rId10"/>
    <p:sldLayoutId id="2147483728" r:id="rId11"/>
    <p:sldLayoutId id="2147483729" r:id="rId12"/>
  </p:sldLayoutIdLst>
  <p:timing>
    <p:tnLst>
      <p:par>
        <p:cTn id="1" dur="indefinite" restart="never" nodeType="tmRoot"/>
      </p:par>
    </p:tnLst>
  </p:timing>
  <p:txStyles>
    <p:titleStyle>
      <a:lvl1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5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ctrTitle" idx="4294967295"/>
          </p:nvPr>
        </p:nvSpPr>
        <p:spPr>
          <a:xfrm>
            <a:off x="539750" y="1773238"/>
            <a:ext cx="8064698" cy="2735262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роект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«Квадратные уравнения »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836712"/>
            <a:ext cx="6512511" cy="114300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План работы: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0" name="Объект 2"/>
          <p:cNvSpPr>
            <a:spLocks noGrp="1"/>
          </p:cNvSpPr>
          <p:nvPr>
            <p:ph sz="quarter" idx="13"/>
          </p:nvPr>
        </p:nvSpPr>
        <p:spPr>
          <a:xfrm>
            <a:off x="755650" y="2205038"/>
            <a:ext cx="8153400" cy="3340100"/>
          </a:xfrm>
        </p:spPr>
        <p:txBody>
          <a:bodyPr/>
          <a:lstStyle/>
          <a:p>
            <a:pPr marL="44450" indent="0">
              <a:buFont typeface="Georgia" pitchFamily="18" charset="0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Введение. Историческая справка</a:t>
            </a:r>
          </a:p>
          <a:p>
            <a:pPr marL="44450" indent="0">
              <a:buFont typeface="Georgia" pitchFamily="18" charset="0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Актуальность выбранной темы. Гипотеза</a:t>
            </a:r>
          </a:p>
          <a:p>
            <a:pPr marL="44450" indent="0">
              <a:buFont typeface="Georgia" pitchFamily="18" charset="0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Основная часть</a:t>
            </a:r>
          </a:p>
          <a:p>
            <a:pPr marL="44450" indent="0">
              <a:buFont typeface="Georgia" pitchFamily="18" charset="0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Мои исследования</a:t>
            </a:r>
          </a:p>
          <a:p>
            <a:pPr marL="44450" indent="0">
              <a:buFont typeface="Georgia" pitchFamily="18" charset="0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Вывод</a:t>
            </a:r>
          </a:p>
          <a:p>
            <a:pPr marL="44450" indent="0">
              <a:buFont typeface="Georgia" pitchFamily="18" charset="0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Использованная литература</a:t>
            </a:r>
          </a:p>
          <a:p>
            <a:pPr marL="44450" indent="0">
              <a:buFont typeface="Georgia" pitchFamily="18" charset="0"/>
              <a:buNone/>
            </a:pPr>
            <a:endParaRPr lang="ru-RU" smtClean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476672"/>
            <a:ext cx="6512511" cy="114300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Цель работы: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4" name="Объект 2"/>
          <p:cNvSpPr>
            <a:spLocks noGrp="1"/>
          </p:cNvSpPr>
          <p:nvPr>
            <p:ph sz="quarter" idx="13"/>
          </p:nvPr>
        </p:nvSpPr>
        <p:spPr>
          <a:xfrm>
            <a:off x="612775" y="1600200"/>
            <a:ext cx="8153400" cy="2765425"/>
          </a:xfrm>
        </p:spPr>
        <p:txBody>
          <a:bodyPr/>
          <a:lstStyle/>
          <a:p>
            <a:pPr marL="0" indent="0">
              <a:buFont typeface="Georgia" pitchFamily="18" charset="0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Рассмотреть способы решения квадратных уравнений: геометрический способ; метод выделения полного квадрата, решение квадратных уравнений по формуле, теорема Виета.</a:t>
            </a:r>
          </a:p>
          <a:p>
            <a:pPr marL="0" indent="0">
              <a:buFont typeface="Georgia" pitchFamily="18" charset="0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Изучить приёмы устного решения квадратного уравнения.</a:t>
            </a:r>
          </a:p>
          <a:p>
            <a:pPr marL="0" indent="0">
              <a:buFont typeface="Georgia" pitchFamily="18" charset="0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 Проанализировать, где в жизни применяются квадратные уравнения</a:t>
            </a: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2695" y="476672"/>
            <a:ext cx="8117777" cy="1143000"/>
          </a:xfrm>
        </p:spPr>
        <p:txBody>
          <a:bodyPr/>
          <a:lstStyle/>
          <a:p>
            <a:pPr marL="0" indent="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Введение. Историческая справка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62" name="Объект 2"/>
          <p:cNvSpPr>
            <a:spLocks noGrp="1"/>
          </p:cNvSpPr>
          <p:nvPr>
            <p:ph sz="quarter" idx="13"/>
          </p:nvPr>
        </p:nvSpPr>
        <p:spPr>
          <a:xfrm>
            <a:off x="612775" y="1600200"/>
            <a:ext cx="8153400" cy="3052763"/>
          </a:xfrm>
        </p:spPr>
        <p:txBody>
          <a:bodyPr/>
          <a:lstStyle/>
          <a:p>
            <a:pPr marL="0" indent="0">
              <a:buFont typeface="Georgia" pitchFamily="18" charset="0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Квадратные уравнения - это фундамент, на котором покоится величественное здание алгебры. Умение решать уравнения не только имеет теоретическое значение для познания естественных законов, но и служит практическим целям.  </a:t>
            </a:r>
          </a:p>
        </p:txBody>
      </p:sp>
      <p:graphicFrame>
        <p:nvGraphicFramePr>
          <p:cNvPr id="1060" name="Object 36"/>
          <p:cNvGraphicFramePr>
            <a:graphicFrameLocks noChangeAspect="1"/>
          </p:cNvGraphicFramePr>
          <p:nvPr/>
        </p:nvGraphicFramePr>
        <p:xfrm>
          <a:off x="611188" y="3983038"/>
          <a:ext cx="5810250" cy="1162050"/>
        </p:xfrm>
        <a:graphic>
          <a:graphicData uri="http://schemas.openxmlformats.org/presentationml/2006/ole">
            <p:oleObj spid="_x0000_s1060" name="Формула" r:id="rId3" imgW="1295640" imgH="254160" progId="Equation.3">
              <p:embed/>
            </p:oleObj>
          </a:graphicData>
        </a:graphic>
      </p:graphicFrame>
      <p:cxnSp>
        <p:nvCxnSpPr>
          <p:cNvPr id="5" name="Прямая со стрелкой 4"/>
          <p:cNvCxnSpPr/>
          <p:nvPr/>
        </p:nvCxnSpPr>
        <p:spPr>
          <a:xfrm flipV="1">
            <a:off x="7500938" y="3571875"/>
            <a:ext cx="0" cy="1979613"/>
          </a:xfrm>
          <a:prstGeom prst="straightConnector1">
            <a:avLst/>
          </a:prstGeom>
          <a:ln w="285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flipV="1">
            <a:off x="6572250" y="5143500"/>
            <a:ext cx="1858963" cy="1588"/>
          </a:xfrm>
          <a:prstGeom prst="straightConnector1">
            <a:avLst/>
          </a:prstGeom>
          <a:ln w="285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Дуга 7"/>
          <p:cNvSpPr/>
          <p:nvPr/>
        </p:nvSpPr>
        <p:spPr>
          <a:xfrm rot="5400000">
            <a:off x="6377781" y="3409157"/>
            <a:ext cx="2246313" cy="1143000"/>
          </a:xfrm>
          <a:prstGeom prst="arc">
            <a:avLst>
              <a:gd name="adj1" fmla="val 16200000"/>
              <a:gd name="adj2" fmla="val 5402667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66" name="Прямоугольник 8"/>
          <p:cNvSpPr>
            <a:spLocks noChangeArrowheads="1"/>
          </p:cNvSpPr>
          <p:nvPr/>
        </p:nvSpPr>
        <p:spPr bwMode="auto">
          <a:xfrm>
            <a:off x="8286750" y="4714875"/>
            <a:ext cx="2841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Trebuchet MS" pitchFamily="34" charset="0"/>
              </a:rPr>
              <a:t>х</a:t>
            </a:r>
          </a:p>
        </p:txBody>
      </p:sp>
      <p:sp>
        <p:nvSpPr>
          <p:cNvPr id="1067" name="Прямоугольник 9"/>
          <p:cNvSpPr>
            <a:spLocks noChangeArrowheads="1"/>
          </p:cNvSpPr>
          <p:nvPr/>
        </p:nvSpPr>
        <p:spPr bwMode="auto">
          <a:xfrm>
            <a:off x="7215188" y="3429000"/>
            <a:ext cx="2889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Trebuchet MS" pitchFamily="34" charset="0"/>
              </a:rPr>
              <a:t>у</a:t>
            </a: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332656"/>
            <a:ext cx="6512511" cy="114300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ГИПОТЕЗА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6" name="Объект 2"/>
          <p:cNvSpPr>
            <a:spLocks noGrp="1"/>
          </p:cNvSpPr>
          <p:nvPr>
            <p:ph sz="quarter" idx="13"/>
          </p:nvPr>
        </p:nvSpPr>
        <p:spPr>
          <a:xfrm>
            <a:off x="1258888" y="1844675"/>
            <a:ext cx="6400800" cy="3475038"/>
          </a:xfrm>
        </p:spPr>
        <p:txBody>
          <a:bodyPr/>
          <a:lstStyle/>
          <a:p>
            <a:pPr marL="0" indent="0">
              <a:buFont typeface="Georgia" pitchFamily="18" charset="0"/>
              <a:buNone/>
            </a:pPr>
            <a:r>
              <a:rPr lang="ru-RU" sz="4400" b="1" smtClean="0">
                <a:latin typeface="Times New Roman" pitchFamily="18" charset="0"/>
                <a:cs typeface="Times New Roman" pitchFamily="18" charset="0"/>
              </a:rPr>
              <a:t>квадратные уравнения нигде не используются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188913"/>
            <a:ext cx="9144000" cy="990600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ts val="4000"/>
              </a:lnSpc>
              <a:spcAft>
                <a:spcPts val="0"/>
              </a:spcAft>
              <a:defRPr/>
            </a:pPr>
            <a:r>
              <a:rPr lang="ru-RU" sz="128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Актуальность выбранной темы. </a:t>
            </a:r>
            <a:br>
              <a:rPr lang="ru-RU" sz="128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8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История возникновения и развития квадратных уравнений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 txBox="1">
            <a:spLocks/>
          </p:cNvSpPr>
          <p:nvPr/>
        </p:nvSpPr>
        <p:spPr>
          <a:xfrm>
            <a:off x="0" y="1773238"/>
            <a:ext cx="4071938" cy="4513262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spcAft>
                <a:spcPts val="0"/>
              </a:spcAft>
              <a:buFont typeface="Wingdings"/>
              <a:buNone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Необходимость решать уравнения не только первой, но и второй степени еще в древности была вызвана потребностью решать задачи, связанные с нахождением площадей земельных участков и с земляными работами военного характера, а также с развитием астрономии и самой математики.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1" name="Рисунок 4" descr="http://im1-tub-ru.yandex.net/i?id=379405906-59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1214438"/>
            <a:ext cx="4214812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786188"/>
            <a:ext cx="414337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765175"/>
            <a:ext cx="7272337" cy="525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Прямоугольник 3"/>
          <p:cNvSpPr>
            <a:spLocks noChangeArrowheads="1"/>
          </p:cNvSpPr>
          <p:nvPr/>
        </p:nvSpPr>
        <p:spPr bwMode="auto">
          <a:xfrm>
            <a:off x="611188" y="1682750"/>
            <a:ext cx="83534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Times New Roman" pitchFamily="18" charset="0"/>
                <a:cs typeface="Times New Roman" pitchFamily="18" charset="0"/>
              </a:rPr>
              <a:t>Квадратным уравнением называют уравнение вида ах²+bх+с=0, где коэффициенты а, b, с - любые действительные числа, причём а≠0.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ChangeArrowheads="1"/>
          </p:cNvSpPr>
          <p:nvPr/>
        </p:nvSpPr>
        <p:spPr bwMode="auto">
          <a:xfrm>
            <a:off x="2730500" y="615950"/>
            <a:ext cx="4691063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1200">
                <a:cs typeface="Times New Roman" pitchFamily="18" charset="0"/>
              </a:rPr>
              <a:t>  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Квадратное уравнение</a:t>
            </a:r>
          </a:p>
          <a:p>
            <a:r>
              <a:rPr lang="ru-RU" sz="2800" b="1">
                <a:latin typeface="Trebuchet MS" pitchFamily="34" charset="0"/>
              </a:rPr>
              <a:t>         ах²+вх+с=0 </a:t>
            </a:r>
            <a:endParaRPr lang="ru-RU" sz="2800" b="1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ru-RU"/>
          </a:p>
        </p:txBody>
      </p:sp>
      <p:sp>
        <p:nvSpPr>
          <p:cNvPr id="25602" name="Rectangle 3"/>
          <p:cNvSpPr>
            <a:spLocks noChangeArrowheads="1"/>
          </p:cNvSpPr>
          <p:nvPr/>
        </p:nvSpPr>
        <p:spPr bwMode="auto">
          <a:xfrm>
            <a:off x="1141413" y="20478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2185988" y="2559050"/>
            <a:ext cx="10874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sz="1200">
                <a:cs typeface="Times New Roman" pitchFamily="18" charset="0"/>
              </a:rPr>
              <a:t>   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Полное</a:t>
            </a:r>
          </a:p>
          <a:p>
            <a:pPr eaLnBrk="0" hangingPunct="0"/>
            <a:endParaRPr lang="ru-RU"/>
          </a:p>
        </p:txBody>
      </p:sp>
      <p:sp>
        <p:nvSpPr>
          <p:cNvPr id="25604" name="Rectangle 2"/>
          <p:cNvSpPr>
            <a:spLocks noChangeArrowheads="1"/>
          </p:cNvSpPr>
          <p:nvPr/>
        </p:nvSpPr>
        <p:spPr bwMode="auto">
          <a:xfrm>
            <a:off x="5975350" y="2540000"/>
            <a:ext cx="13239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sz="1200">
                <a:cs typeface="Times New Roman" pitchFamily="18" charset="0"/>
              </a:rPr>
              <a:t>   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Неполное</a:t>
            </a:r>
          </a:p>
        </p:txBody>
      </p:sp>
      <p:cxnSp>
        <p:nvCxnSpPr>
          <p:cNvPr id="14" name="Прямая со стрелкой 13"/>
          <p:cNvCxnSpPr/>
          <p:nvPr/>
        </p:nvCxnSpPr>
        <p:spPr>
          <a:xfrm flipH="1">
            <a:off x="2987675" y="1484313"/>
            <a:ext cx="1223963" cy="1074737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5364163" y="1484313"/>
            <a:ext cx="989012" cy="113506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7" name="Прямоугольник 20"/>
          <p:cNvSpPr>
            <a:spLocks noChangeArrowheads="1"/>
          </p:cNvSpPr>
          <p:nvPr/>
        </p:nvSpPr>
        <p:spPr bwMode="auto">
          <a:xfrm>
            <a:off x="250825" y="4005263"/>
            <a:ext cx="20367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Trebuchet MS" pitchFamily="34" charset="0"/>
              </a:rPr>
              <a:t>Приведенное а=1</a:t>
            </a:r>
          </a:p>
          <a:p>
            <a:r>
              <a:rPr lang="ru-RU" b="1">
                <a:latin typeface="Trebuchet MS" pitchFamily="34" charset="0"/>
              </a:rPr>
              <a:t>     х²+вх+с=0 </a:t>
            </a:r>
            <a:endParaRPr lang="ru-RU">
              <a:latin typeface="Trebuchet MS" pitchFamily="34" charset="0"/>
            </a:endParaRPr>
          </a:p>
        </p:txBody>
      </p:sp>
      <p:cxnSp>
        <p:nvCxnSpPr>
          <p:cNvPr id="23" name="Прямая со стрелкой 22"/>
          <p:cNvCxnSpPr/>
          <p:nvPr/>
        </p:nvCxnSpPr>
        <p:spPr>
          <a:xfrm flipH="1">
            <a:off x="1285875" y="3003550"/>
            <a:ext cx="1081088" cy="1001713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2987675" y="3003550"/>
            <a:ext cx="755650" cy="1001713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10" name="Прямоугольник 28"/>
          <p:cNvSpPr>
            <a:spLocks noChangeArrowheads="1"/>
          </p:cNvSpPr>
          <p:nvPr/>
        </p:nvSpPr>
        <p:spPr bwMode="auto">
          <a:xfrm>
            <a:off x="2730500" y="4014788"/>
            <a:ext cx="22939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Trebuchet MS" pitchFamily="34" charset="0"/>
              </a:rPr>
              <a:t>Неприведенное а≠1</a:t>
            </a:r>
          </a:p>
          <a:p>
            <a:r>
              <a:rPr lang="ru-RU" b="1">
                <a:latin typeface="Trebuchet MS" pitchFamily="34" charset="0"/>
              </a:rPr>
              <a:t>      ах²+вх+с=0 </a:t>
            </a:r>
            <a:endParaRPr lang="ru-RU">
              <a:latin typeface="Trebuchet MS" pitchFamily="34" charset="0"/>
            </a:endParaRPr>
          </a:p>
        </p:txBody>
      </p:sp>
      <p:cxnSp>
        <p:nvCxnSpPr>
          <p:cNvPr id="31" name="Прямая со стрелкой 30"/>
          <p:cNvCxnSpPr/>
          <p:nvPr/>
        </p:nvCxnSpPr>
        <p:spPr>
          <a:xfrm>
            <a:off x="7451725" y="2928938"/>
            <a:ext cx="504825" cy="979487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6804025" y="3003550"/>
            <a:ext cx="0" cy="1509713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H="1">
            <a:off x="5818188" y="2955925"/>
            <a:ext cx="315912" cy="1039813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14" name="Прямоугольник 2055"/>
          <p:cNvSpPr>
            <a:spLocks noChangeArrowheads="1"/>
          </p:cNvSpPr>
          <p:nvPr/>
        </p:nvSpPr>
        <p:spPr bwMode="auto">
          <a:xfrm>
            <a:off x="5168900" y="4014788"/>
            <a:ext cx="11334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Trebuchet MS" pitchFamily="34" charset="0"/>
              </a:rPr>
              <a:t>Если b=0</a:t>
            </a:r>
          </a:p>
          <a:p>
            <a:r>
              <a:rPr lang="ru-RU" b="1">
                <a:latin typeface="Trebuchet MS" pitchFamily="34" charset="0"/>
              </a:rPr>
              <a:t>ах²+с=0 </a:t>
            </a:r>
            <a:endParaRPr lang="ru-RU">
              <a:latin typeface="Trebuchet MS" pitchFamily="34" charset="0"/>
            </a:endParaRPr>
          </a:p>
        </p:txBody>
      </p:sp>
      <p:sp>
        <p:nvSpPr>
          <p:cNvPr id="25615" name="Прямоугольник 2056"/>
          <p:cNvSpPr>
            <a:spLocks noChangeArrowheads="1"/>
          </p:cNvSpPr>
          <p:nvPr/>
        </p:nvSpPr>
        <p:spPr bwMode="auto">
          <a:xfrm>
            <a:off x="6134100" y="4660900"/>
            <a:ext cx="15716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Trebuchet MS" pitchFamily="34" charset="0"/>
              </a:rPr>
              <a:t>Если b=0,с=0</a:t>
            </a:r>
          </a:p>
          <a:p>
            <a:r>
              <a:rPr lang="ru-RU" b="1">
                <a:latin typeface="Trebuchet MS" pitchFamily="34" charset="0"/>
              </a:rPr>
              <a:t>       ах²=0 </a:t>
            </a:r>
            <a:endParaRPr lang="ru-RU">
              <a:latin typeface="Trebuchet MS" pitchFamily="34" charset="0"/>
            </a:endParaRPr>
          </a:p>
        </p:txBody>
      </p:sp>
      <p:sp>
        <p:nvSpPr>
          <p:cNvPr id="25616" name="Прямоугольник 2057"/>
          <p:cNvSpPr>
            <a:spLocks noChangeArrowheads="1"/>
          </p:cNvSpPr>
          <p:nvPr/>
        </p:nvSpPr>
        <p:spPr bwMode="auto">
          <a:xfrm>
            <a:off x="7451725" y="3867150"/>
            <a:ext cx="1270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Trebuchet MS" pitchFamily="34" charset="0"/>
              </a:rPr>
              <a:t>Если с=0</a:t>
            </a:r>
          </a:p>
          <a:p>
            <a:r>
              <a:rPr lang="ru-RU" b="1">
                <a:latin typeface="Trebuchet MS" pitchFamily="34" charset="0"/>
              </a:rPr>
              <a:t>ах²+вх=0 </a:t>
            </a:r>
            <a:endParaRPr lang="ru-RU">
              <a:latin typeface="Trebuchet M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Прямоугольник 1"/>
          <p:cNvSpPr>
            <a:spLocks noChangeArrowheads="1"/>
          </p:cNvSpPr>
          <p:nvPr/>
        </p:nvSpPr>
        <p:spPr bwMode="auto">
          <a:xfrm>
            <a:off x="539750" y="1484313"/>
            <a:ext cx="8135938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Times New Roman" pitchFamily="18" charset="0"/>
                <a:cs typeface="Times New Roman" pitchFamily="18" charset="0"/>
              </a:rPr>
              <a:t>В школьном курсе математики изучаются формулы корней квадратных уравнений, с помощью которых можно решать любые квадратные уравнения.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Прямоугольник 1"/>
          <p:cNvSpPr>
            <a:spLocks noChangeArrowheads="1"/>
          </p:cNvSpPr>
          <p:nvPr/>
        </p:nvSpPr>
        <p:spPr bwMode="auto">
          <a:xfrm>
            <a:off x="755650" y="620713"/>
            <a:ext cx="770413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latin typeface="Trebuchet MS" pitchFamily="34" charset="0"/>
              </a:rPr>
              <a:t>Графическое решение полных квадратных уравнений</a:t>
            </a:r>
          </a:p>
          <a:p>
            <a:pPr algn="ctr"/>
            <a:endParaRPr lang="ru-RU" sz="2800">
              <a:latin typeface="Trebuchet MS" pitchFamily="34" charset="0"/>
            </a:endParaRPr>
          </a:p>
        </p:txBody>
      </p:sp>
      <p:pic>
        <p:nvPicPr>
          <p:cNvPr id="27650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2490788"/>
            <a:ext cx="7200900" cy="295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Прямоугольник 3"/>
          <p:cNvSpPr>
            <a:spLocks noChangeArrowheads="1"/>
          </p:cNvSpPr>
          <p:nvPr/>
        </p:nvSpPr>
        <p:spPr bwMode="auto">
          <a:xfrm>
            <a:off x="755650" y="1412875"/>
            <a:ext cx="7704138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>
                <a:latin typeface="Trebuchet MS" pitchFamily="34" charset="0"/>
              </a:rPr>
              <a:t>Решим квадратное уравнение </a:t>
            </a:r>
            <a:r>
              <a:rPr lang="ru-RU" sz="1600" b="1" i="1">
                <a:latin typeface="Trebuchet MS" pitchFamily="34" charset="0"/>
              </a:rPr>
              <a:t>x</a:t>
            </a:r>
            <a:r>
              <a:rPr lang="ru-RU" sz="1600" b="1">
                <a:latin typeface="Trebuchet MS" pitchFamily="34" charset="0"/>
              </a:rPr>
              <a:t> </a:t>
            </a:r>
            <a:r>
              <a:rPr lang="ru-RU" sz="1600" b="1" baseline="30000">
                <a:latin typeface="Trebuchet MS" pitchFamily="34" charset="0"/>
              </a:rPr>
              <a:t>2</a:t>
            </a:r>
            <a:r>
              <a:rPr lang="ru-RU" sz="1600" b="1">
                <a:latin typeface="Trebuchet MS" pitchFamily="34" charset="0"/>
              </a:rPr>
              <a:t> + 8 </a:t>
            </a:r>
            <a:r>
              <a:rPr lang="ru-RU" sz="1600" b="1" i="1">
                <a:latin typeface="Trebuchet MS" pitchFamily="34" charset="0"/>
              </a:rPr>
              <a:t>x</a:t>
            </a:r>
            <a:r>
              <a:rPr lang="ru-RU" sz="1600" b="1">
                <a:latin typeface="Trebuchet MS" pitchFamily="34" charset="0"/>
              </a:rPr>
              <a:t> + 2 = 0 графическим способом.</a:t>
            </a:r>
          </a:p>
          <a:p>
            <a:r>
              <a:rPr lang="ru-RU" sz="1600" b="1">
                <a:latin typeface="Trebuchet MS" pitchFamily="34" charset="0"/>
              </a:rPr>
              <a:t> </a:t>
            </a:r>
          </a:p>
          <a:p>
            <a:r>
              <a:rPr lang="ru-RU" sz="1600" b="1">
                <a:latin typeface="Trebuchet MS" pitchFamily="34" charset="0"/>
              </a:rPr>
              <a:t>1)Представим уравнение в виде </a:t>
            </a:r>
            <a:r>
              <a:rPr lang="ru-RU" sz="1600" b="1" i="1">
                <a:latin typeface="Trebuchet MS" pitchFamily="34" charset="0"/>
              </a:rPr>
              <a:t>x</a:t>
            </a:r>
            <a:r>
              <a:rPr lang="ru-RU" sz="1600" b="1">
                <a:latin typeface="Trebuchet MS" pitchFamily="34" charset="0"/>
              </a:rPr>
              <a:t> </a:t>
            </a:r>
            <a:r>
              <a:rPr lang="ru-RU" sz="1600" b="1" baseline="30000">
                <a:latin typeface="Trebuchet MS" pitchFamily="34" charset="0"/>
              </a:rPr>
              <a:t>2</a:t>
            </a:r>
            <a:r>
              <a:rPr lang="ru-RU" sz="1600" b="1">
                <a:latin typeface="Trebuchet MS" pitchFamily="34" charset="0"/>
              </a:rPr>
              <a:t> + 8 </a:t>
            </a:r>
            <a:r>
              <a:rPr lang="ru-RU" sz="1600" b="1" i="1">
                <a:latin typeface="Trebuchet MS" pitchFamily="34" charset="0"/>
              </a:rPr>
              <a:t>x</a:t>
            </a:r>
            <a:r>
              <a:rPr lang="ru-RU" sz="1600" b="1">
                <a:latin typeface="Trebuchet MS" pitchFamily="34" charset="0"/>
              </a:rPr>
              <a:t> + 2 = 0 и построим график функции   </a:t>
            </a:r>
            <a:r>
              <a:rPr lang="ru-RU" sz="1600" b="1" i="1">
                <a:latin typeface="Trebuchet MS" pitchFamily="34" charset="0"/>
              </a:rPr>
              <a:t>y </a:t>
            </a:r>
            <a:r>
              <a:rPr lang="ru-RU" sz="1600" b="1">
                <a:latin typeface="Trebuchet MS" pitchFamily="34" charset="0"/>
              </a:rPr>
              <a:t>=</a:t>
            </a:r>
            <a:r>
              <a:rPr lang="ru-RU" sz="1600" b="1" i="1">
                <a:latin typeface="Trebuchet MS" pitchFamily="34" charset="0"/>
              </a:rPr>
              <a:t> x </a:t>
            </a:r>
            <a:r>
              <a:rPr lang="ru-RU" sz="1600" b="1" baseline="30000">
                <a:latin typeface="Trebuchet MS" pitchFamily="34" charset="0"/>
              </a:rPr>
              <a:t>2</a:t>
            </a:r>
            <a:r>
              <a:rPr lang="ru-RU" sz="1600" b="1" i="1">
                <a:latin typeface="Trebuchet MS" pitchFamily="34" charset="0"/>
              </a:rPr>
              <a:t> </a:t>
            </a:r>
            <a:r>
              <a:rPr lang="ru-RU" sz="1600" b="1">
                <a:latin typeface="Trebuchet MS" pitchFamily="34" charset="0"/>
              </a:rPr>
              <a:t>+</a:t>
            </a:r>
            <a:r>
              <a:rPr lang="ru-RU" sz="1600" b="1" i="1">
                <a:latin typeface="Trebuchet MS" pitchFamily="34" charset="0"/>
              </a:rPr>
              <a:t> </a:t>
            </a:r>
            <a:r>
              <a:rPr lang="ru-RU" sz="1600" b="1">
                <a:latin typeface="Trebuchet MS" pitchFamily="34" charset="0"/>
              </a:rPr>
              <a:t>8</a:t>
            </a:r>
            <a:r>
              <a:rPr lang="ru-RU" sz="1600" b="1" i="1">
                <a:latin typeface="Trebuchet MS" pitchFamily="34" charset="0"/>
              </a:rPr>
              <a:t>x </a:t>
            </a:r>
            <a:r>
              <a:rPr lang="ru-RU" sz="1600" b="1">
                <a:latin typeface="Trebuchet MS" pitchFamily="34" charset="0"/>
              </a:rPr>
              <a:t>+</a:t>
            </a:r>
            <a:r>
              <a:rPr lang="ru-RU" sz="1600" b="1" i="1">
                <a:latin typeface="Trebuchet MS" pitchFamily="34" charset="0"/>
              </a:rPr>
              <a:t> </a:t>
            </a:r>
            <a:r>
              <a:rPr lang="ru-RU" sz="1600" b="1">
                <a:latin typeface="Trebuchet MS" pitchFamily="34" charset="0"/>
              </a:rPr>
              <a:t>2 .</a:t>
            </a:r>
          </a:p>
        </p:txBody>
      </p:sp>
      <p:sp>
        <p:nvSpPr>
          <p:cNvPr id="27652" name="Прямоугольник 4"/>
          <p:cNvSpPr>
            <a:spLocks noChangeArrowheads="1"/>
          </p:cNvSpPr>
          <p:nvPr/>
        </p:nvSpPr>
        <p:spPr bwMode="auto">
          <a:xfrm>
            <a:off x="611188" y="5661025"/>
            <a:ext cx="78486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rebuchet MS" pitchFamily="34" charset="0"/>
              </a:rPr>
              <a:t>Абсциссы точек пересечения этого графика с осью OX являются корнями этого уравнения.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Прямоугольник 1"/>
          <p:cNvSpPr>
            <a:spLocks noChangeArrowheads="1"/>
          </p:cNvSpPr>
          <p:nvPr/>
        </p:nvSpPr>
        <p:spPr bwMode="auto">
          <a:xfrm>
            <a:off x="644525" y="1628775"/>
            <a:ext cx="8096250" cy="507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rebuchet MS" pitchFamily="34" charset="0"/>
              </a:rPr>
              <a:t>                </a:t>
            </a:r>
            <a:r>
              <a:rPr lang="ru-RU" u="sng">
                <a:latin typeface="Trebuchet MS" pitchFamily="34" charset="0"/>
              </a:rPr>
              <a:t>1.Разложение левой части уравнения на множители.</a:t>
            </a:r>
            <a:endParaRPr lang="ru-RU">
              <a:latin typeface="Trebuchet MS" pitchFamily="34" charset="0"/>
            </a:endParaRPr>
          </a:p>
          <a:p>
            <a:r>
              <a:rPr lang="ru-RU">
                <a:latin typeface="Trebuchet MS" pitchFamily="34" charset="0"/>
              </a:rPr>
              <a:t> </a:t>
            </a:r>
          </a:p>
          <a:p>
            <a:r>
              <a:rPr lang="ru-RU" b="1">
                <a:latin typeface="Trebuchet MS" pitchFamily="34" charset="0"/>
              </a:rPr>
              <a:t>Примеры.</a:t>
            </a:r>
            <a:endParaRPr lang="ru-RU">
              <a:latin typeface="Trebuchet MS" pitchFamily="34" charset="0"/>
            </a:endParaRPr>
          </a:p>
          <a:p>
            <a:r>
              <a:rPr lang="ru-RU">
                <a:latin typeface="Trebuchet MS" pitchFamily="34" charset="0"/>
              </a:rPr>
              <a:t> </a:t>
            </a:r>
          </a:p>
          <a:p>
            <a:r>
              <a:rPr lang="ru-RU">
                <a:latin typeface="Trebuchet MS" pitchFamily="34" charset="0"/>
              </a:rPr>
              <a:t>Решим уравнение х</a:t>
            </a:r>
            <a:r>
              <a:rPr lang="ru-RU" baseline="30000">
                <a:latin typeface="Trebuchet MS" pitchFamily="34" charset="0"/>
              </a:rPr>
              <a:t>2</a:t>
            </a:r>
            <a:r>
              <a:rPr lang="ru-RU">
                <a:latin typeface="Trebuchet MS" pitchFamily="34" charset="0"/>
              </a:rPr>
              <a:t> + 10х – 24 = 0.</a:t>
            </a:r>
          </a:p>
          <a:p>
            <a:r>
              <a:rPr lang="ru-RU">
                <a:latin typeface="Trebuchet MS" pitchFamily="34" charset="0"/>
              </a:rPr>
              <a:t> </a:t>
            </a:r>
          </a:p>
          <a:p>
            <a:r>
              <a:rPr lang="ru-RU">
                <a:latin typeface="Trebuchet MS" pitchFamily="34" charset="0"/>
              </a:rPr>
              <a:t>Разложим левую часть уравнения на множители:</a:t>
            </a:r>
          </a:p>
          <a:p>
            <a:r>
              <a:rPr lang="ru-RU">
                <a:latin typeface="Trebuchet MS" pitchFamily="34" charset="0"/>
              </a:rPr>
              <a:t> </a:t>
            </a:r>
          </a:p>
          <a:p>
            <a:r>
              <a:rPr lang="ru-RU">
                <a:latin typeface="Trebuchet MS" pitchFamily="34" charset="0"/>
              </a:rPr>
              <a:t>х</a:t>
            </a:r>
            <a:r>
              <a:rPr lang="ru-RU" baseline="30000">
                <a:latin typeface="Trebuchet MS" pitchFamily="34" charset="0"/>
              </a:rPr>
              <a:t>2</a:t>
            </a:r>
            <a:r>
              <a:rPr lang="ru-RU">
                <a:latin typeface="Trebuchet MS" pitchFamily="34" charset="0"/>
              </a:rPr>
              <a:t> + 10х – 24 = х</a:t>
            </a:r>
            <a:r>
              <a:rPr lang="ru-RU" baseline="30000">
                <a:latin typeface="Trebuchet MS" pitchFamily="34" charset="0"/>
              </a:rPr>
              <a:t>2</a:t>
            </a:r>
            <a:r>
              <a:rPr lang="ru-RU">
                <a:latin typeface="Trebuchet MS" pitchFamily="34" charset="0"/>
              </a:rPr>
              <a:t> + 12х – 2х – 24 = х (х + 12) – 2 (х +12) = (х + 12)(х – 2).</a:t>
            </a:r>
          </a:p>
          <a:p>
            <a:r>
              <a:rPr lang="ru-RU">
                <a:latin typeface="Trebuchet MS" pitchFamily="34" charset="0"/>
              </a:rPr>
              <a:t> </a:t>
            </a:r>
          </a:p>
          <a:p>
            <a:r>
              <a:rPr lang="ru-RU">
                <a:latin typeface="Trebuchet MS" pitchFamily="34" charset="0"/>
              </a:rPr>
              <a:t>Следовательно, уравнение можно переписать так:</a:t>
            </a:r>
          </a:p>
          <a:p>
            <a:r>
              <a:rPr lang="ru-RU">
                <a:latin typeface="Trebuchet MS" pitchFamily="34" charset="0"/>
              </a:rPr>
              <a:t> </a:t>
            </a:r>
          </a:p>
          <a:p>
            <a:r>
              <a:rPr lang="ru-RU">
                <a:latin typeface="Trebuchet MS" pitchFamily="34" charset="0"/>
              </a:rPr>
              <a:t>(х + 12)(х – 2) = 0.</a:t>
            </a:r>
          </a:p>
          <a:p>
            <a:r>
              <a:rPr lang="ru-RU">
                <a:latin typeface="Trebuchet MS" pitchFamily="34" charset="0"/>
              </a:rPr>
              <a:t> </a:t>
            </a:r>
          </a:p>
          <a:p>
            <a:r>
              <a:rPr lang="ru-RU">
                <a:latin typeface="Trebuchet MS" pitchFamily="34" charset="0"/>
              </a:rPr>
              <a:t>Так как произведение равно нулю, то по крайне мере один из его множителей равен нулю. Поэтому левая часть уравнения обращается в нуль при </a:t>
            </a:r>
            <a:r>
              <a:rPr lang="ru-RU" i="1">
                <a:latin typeface="Trebuchet MS" pitchFamily="34" charset="0"/>
              </a:rPr>
              <a:t>х</a:t>
            </a:r>
            <a:r>
              <a:rPr lang="ru-RU">
                <a:latin typeface="Trebuchet MS" pitchFamily="34" charset="0"/>
              </a:rPr>
              <a:t> = 2, а также при </a:t>
            </a:r>
            <a:r>
              <a:rPr lang="ru-RU" i="1">
                <a:latin typeface="Trebuchet MS" pitchFamily="34" charset="0"/>
              </a:rPr>
              <a:t>х</a:t>
            </a:r>
            <a:r>
              <a:rPr lang="ru-RU">
                <a:latin typeface="Trebuchet MS" pitchFamily="34" charset="0"/>
              </a:rPr>
              <a:t> = - 12. это означает, что числа 2 и – 12 являются корнями уравнения х</a:t>
            </a:r>
            <a:r>
              <a:rPr lang="ru-RU" baseline="30000">
                <a:latin typeface="Trebuchet MS" pitchFamily="34" charset="0"/>
              </a:rPr>
              <a:t>2</a:t>
            </a:r>
            <a:r>
              <a:rPr lang="ru-RU">
                <a:latin typeface="Trebuchet MS" pitchFamily="34" charset="0"/>
              </a:rPr>
              <a:t> + 10х – 24 = 0.</a:t>
            </a:r>
          </a:p>
        </p:txBody>
      </p:sp>
      <p:sp>
        <p:nvSpPr>
          <p:cNvPr id="28674" name="Прямоугольник 2"/>
          <p:cNvSpPr>
            <a:spLocks noChangeArrowheads="1"/>
          </p:cNvSpPr>
          <p:nvPr/>
        </p:nvSpPr>
        <p:spPr bwMode="auto">
          <a:xfrm>
            <a:off x="644525" y="603250"/>
            <a:ext cx="79597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Times New Roman" pitchFamily="18" charset="0"/>
                <a:cs typeface="Times New Roman" pitchFamily="18" charset="0"/>
              </a:rPr>
              <a:t>Алгебраическое решение полных квадратных уравнений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Прямоугольник 1"/>
          <p:cNvSpPr>
            <a:spLocks noChangeArrowheads="1"/>
          </p:cNvSpPr>
          <p:nvPr/>
        </p:nvSpPr>
        <p:spPr bwMode="auto">
          <a:xfrm>
            <a:off x="668338" y="112713"/>
            <a:ext cx="8080375" cy="674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u="sng">
                <a:latin typeface="Trebuchet MS" pitchFamily="34" charset="0"/>
              </a:rPr>
              <a:t>Метод выделения полного квадрата </a:t>
            </a:r>
            <a:r>
              <a:rPr lang="ru-RU">
                <a:latin typeface="Trebuchet MS" pitchFamily="34" charset="0"/>
              </a:rPr>
              <a:t>Поясним этот метод на примере.</a:t>
            </a:r>
          </a:p>
          <a:p>
            <a:r>
              <a:rPr lang="ru-RU">
                <a:latin typeface="Trebuchet MS" pitchFamily="34" charset="0"/>
              </a:rPr>
              <a:t>Решим уравнение х</a:t>
            </a:r>
            <a:r>
              <a:rPr lang="ru-RU" baseline="30000">
                <a:latin typeface="Trebuchet MS" pitchFamily="34" charset="0"/>
              </a:rPr>
              <a:t>2</a:t>
            </a:r>
            <a:r>
              <a:rPr lang="ru-RU">
                <a:latin typeface="Trebuchet MS" pitchFamily="34" charset="0"/>
              </a:rPr>
              <a:t> + 6х – 7 = 0</a:t>
            </a:r>
          </a:p>
          <a:p>
            <a:r>
              <a:rPr lang="ru-RU">
                <a:latin typeface="Trebuchet MS" pitchFamily="34" charset="0"/>
              </a:rPr>
              <a:t> </a:t>
            </a:r>
          </a:p>
          <a:p>
            <a:r>
              <a:rPr lang="ru-RU">
                <a:latin typeface="Trebuchet MS" pitchFamily="34" charset="0"/>
              </a:rPr>
              <a:t>Выделим в левой части полный квадрат. Для этого запишем выражение</a:t>
            </a:r>
          </a:p>
          <a:p>
            <a:r>
              <a:rPr lang="ru-RU">
                <a:latin typeface="Trebuchet MS" pitchFamily="34" charset="0"/>
              </a:rPr>
              <a:t> </a:t>
            </a:r>
          </a:p>
          <a:p>
            <a:r>
              <a:rPr lang="ru-RU">
                <a:latin typeface="Trebuchet MS" pitchFamily="34" charset="0"/>
              </a:rPr>
              <a:t>х</a:t>
            </a:r>
            <a:r>
              <a:rPr lang="ru-RU" baseline="30000">
                <a:latin typeface="Trebuchet MS" pitchFamily="34" charset="0"/>
              </a:rPr>
              <a:t>2</a:t>
            </a:r>
            <a:r>
              <a:rPr lang="ru-RU">
                <a:latin typeface="Trebuchet MS" pitchFamily="34" charset="0"/>
              </a:rPr>
              <a:t> + 6х в следующем виде:            х</a:t>
            </a:r>
            <a:r>
              <a:rPr lang="ru-RU" baseline="30000">
                <a:latin typeface="Trebuchet MS" pitchFamily="34" charset="0"/>
              </a:rPr>
              <a:t>2</a:t>
            </a:r>
            <a:r>
              <a:rPr lang="ru-RU">
                <a:latin typeface="Trebuchet MS" pitchFamily="34" charset="0"/>
              </a:rPr>
              <a:t> + 6х = х</a:t>
            </a:r>
            <a:r>
              <a:rPr lang="ru-RU" baseline="30000">
                <a:latin typeface="Trebuchet MS" pitchFamily="34" charset="0"/>
              </a:rPr>
              <a:t>2</a:t>
            </a:r>
            <a:r>
              <a:rPr lang="ru-RU">
                <a:latin typeface="Trebuchet MS" pitchFamily="34" charset="0"/>
              </a:rPr>
              <a:t> + 2· х ·3.</a:t>
            </a:r>
          </a:p>
          <a:p>
            <a:r>
              <a:rPr lang="ru-RU">
                <a:latin typeface="Trebuchet MS" pitchFamily="34" charset="0"/>
              </a:rPr>
              <a:t> </a:t>
            </a:r>
          </a:p>
          <a:p>
            <a:r>
              <a:rPr lang="ru-RU">
                <a:latin typeface="Trebuchet MS" pitchFamily="34" charset="0"/>
              </a:rPr>
              <a:t> чтобы получить полный квадрат, нужно прибавить 3</a:t>
            </a:r>
            <a:r>
              <a:rPr lang="ru-RU" baseline="30000">
                <a:latin typeface="Trebuchet MS" pitchFamily="34" charset="0"/>
              </a:rPr>
              <a:t>2</a:t>
            </a:r>
            <a:r>
              <a:rPr lang="ru-RU">
                <a:latin typeface="Trebuchet MS" pitchFamily="34" charset="0"/>
              </a:rPr>
              <a:t>, так как</a:t>
            </a:r>
          </a:p>
          <a:p>
            <a:r>
              <a:rPr lang="ru-RU">
                <a:latin typeface="Trebuchet MS" pitchFamily="34" charset="0"/>
              </a:rPr>
              <a:t> </a:t>
            </a:r>
          </a:p>
          <a:p>
            <a:r>
              <a:rPr lang="ru-RU">
                <a:latin typeface="Trebuchet MS" pitchFamily="34" charset="0"/>
              </a:rPr>
              <a:t>х</a:t>
            </a:r>
            <a:r>
              <a:rPr lang="ru-RU" baseline="30000">
                <a:latin typeface="Trebuchet MS" pitchFamily="34" charset="0"/>
              </a:rPr>
              <a:t>2</a:t>
            </a:r>
            <a:r>
              <a:rPr lang="ru-RU">
                <a:latin typeface="Trebuchet MS" pitchFamily="34" charset="0"/>
              </a:rPr>
              <a:t> + 2· х ·3 + 3</a:t>
            </a:r>
            <a:r>
              <a:rPr lang="ru-RU" baseline="30000">
                <a:latin typeface="Trebuchet MS" pitchFamily="34" charset="0"/>
              </a:rPr>
              <a:t>2</a:t>
            </a:r>
            <a:r>
              <a:rPr lang="ru-RU">
                <a:latin typeface="Trebuchet MS" pitchFamily="34" charset="0"/>
              </a:rPr>
              <a:t> = (х + 3)</a:t>
            </a:r>
            <a:r>
              <a:rPr lang="ru-RU" baseline="30000">
                <a:latin typeface="Trebuchet MS" pitchFamily="34" charset="0"/>
              </a:rPr>
              <a:t>2</a:t>
            </a:r>
            <a:r>
              <a:rPr lang="ru-RU">
                <a:latin typeface="Trebuchet MS" pitchFamily="34" charset="0"/>
              </a:rPr>
              <a:t> .</a:t>
            </a:r>
          </a:p>
          <a:p>
            <a:r>
              <a:rPr lang="ru-RU">
                <a:latin typeface="Trebuchet MS" pitchFamily="34" charset="0"/>
              </a:rPr>
              <a:t> </a:t>
            </a:r>
          </a:p>
          <a:p>
            <a:r>
              <a:rPr lang="ru-RU">
                <a:latin typeface="Trebuchet MS" pitchFamily="34" charset="0"/>
              </a:rPr>
              <a:t>Преобразуем теперь левую часть уравнения       х</a:t>
            </a:r>
            <a:r>
              <a:rPr lang="ru-RU" baseline="30000">
                <a:latin typeface="Trebuchet MS" pitchFamily="34" charset="0"/>
              </a:rPr>
              <a:t>2</a:t>
            </a:r>
            <a:r>
              <a:rPr lang="ru-RU">
                <a:latin typeface="Trebuchet MS" pitchFamily="34" charset="0"/>
              </a:rPr>
              <a:t> + 6х – 7 = 0,</a:t>
            </a:r>
          </a:p>
          <a:p>
            <a:r>
              <a:rPr lang="ru-RU">
                <a:latin typeface="Trebuchet MS" pitchFamily="34" charset="0"/>
              </a:rPr>
              <a:t> </a:t>
            </a:r>
          </a:p>
          <a:p>
            <a:r>
              <a:rPr lang="ru-RU">
                <a:latin typeface="Trebuchet MS" pitchFamily="34" charset="0"/>
              </a:rPr>
              <a:t>прибавляя к ней и вычитая 3</a:t>
            </a:r>
            <a:r>
              <a:rPr lang="ru-RU" baseline="30000">
                <a:latin typeface="Trebuchet MS" pitchFamily="34" charset="0"/>
              </a:rPr>
              <a:t>2.</a:t>
            </a:r>
            <a:r>
              <a:rPr lang="ru-RU">
                <a:latin typeface="Trebuchet MS" pitchFamily="34" charset="0"/>
              </a:rPr>
              <a:t> Имеем:</a:t>
            </a:r>
          </a:p>
          <a:p>
            <a:r>
              <a:rPr lang="ru-RU">
                <a:latin typeface="Trebuchet MS" pitchFamily="34" charset="0"/>
              </a:rPr>
              <a:t> </a:t>
            </a:r>
          </a:p>
          <a:p>
            <a:r>
              <a:rPr lang="ru-RU">
                <a:latin typeface="Trebuchet MS" pitchFamily="34" charset="0"/>
              </a:rPr>
              <a:t>х</a:t>
            </a:r>
            <a:r>
              <a:rPr lang="ru-RU" baseline="30000">
                <a:latin typeface="Trebuchet MS" pitchFamily="34" charset="0"/>
              </a:rPr>
              <a:t>2</a:t>
            </a:r>
            <a:r>
              <a:rPr lang="ru-RU">
                <a:latin typeface="Trebuchet MS" pitchFamily="34" charset="0"/>
              </a:rPr>
              <a:t> + 6х – 7 = х</a:t>
            </a:r>
            <a:r>
              <a:rPr lang="ru-RU" baseline="30000">
                <a:latin typeface="Trebuchet MS" pitchFamily="34" charset="0"/>
              </a:rPr>
              <a:t>2</a:t>
            </a:r>
            <a:r>
              <a:rPr lang="ru-RU">
                <a:latin typeface="Trebuchet MS" pitchFamily="34" charset="0"/>
              </a:rPr>
              <a:t> + 2· х ·3 + 3</a:t>
            </a:r>
            <a:r>
              <a:rPr lang="ru-RU" baseline="30000">
                <a:latin typeface="Trebuchet MS" pitchFamily="34" charset="0"/>
              </a:rPr>
              <a:t>2</a:t>
            </a:r>
            <a:r>
              <a:rPr lang="ru-RU">
                <a:latin typeface="Trebuchet MS" pitchFamily="34" charset="0"/>
              </a:rPr>
              <a:t> – 3</a:t>
            </a:r>
            <a:r>
              <a:rPr lang="ru-RU" baseline="30000">
                <a:latin typeface="Trebuchet MS" pitchFamily="34" charset="0"/>
              </a:rPr>
              <a:t>2</a:t>
            </a:r>
            <a:r>
              <a:rPr lang="ru-RU">
                <a:latin typeface="Trebuchet MS" pitchFamily="34" charset="0"/>
              </a:rPr>
              <a:t> – 7 = (х + 3)</a:t>
            </a:r>
            <a:r>
              <a:rPr lang="ru-RU" baseline="30000">
                <a:latin typeface="Trebuchet MS" pitchFamily="34" charset="0"/>
              </a:rPr>
              <a:t>2</a:t>
            </a:r>
            <a:r>
              <a:rPr lang="ru-RU">
                <a:latin typeface="Trebuchet MS" pitchFamily="34" charset="0"/>
              </a:rPr>
              <a:t> – 9 – 7 = (х + 3)</a:t>
            </a:r>
            <a:r>
              <a:rPr lang="ru-RU" baseline="30000">
                <a:latin typeface="Trebuchet MS" pitchFamily="34" charset="0"/>
              </a:rPr>
              <a:t>2</a:t>
            </a:r>
            <a:r>
              <a:rPr lang="ru-RU">
                <a:latin typeface="Trebuchet MS" pitchFamily="34" charset="0"/>
              </a:rPr>
              <a:t> – 16.</a:t>
            </a:r>
          </a:p>
          <a:p>
            <a:r>
              <a:rPr lang="ru-RU">
                <a:latin typeface="Trebuchet MS" pitchFamily="34" charset="0"/>
              </a:rPr>
              <a:t> </a:t>
            </a:r>
          </a:p>
          <a:p>
            <a:r>
              <a:rPr lang="ru-RU">
                <a:latin typeface="Trebuchet MS" pitchFamily="34" charset="0"/>
              </a:rPr>
              <a:t>Таким образом, данное уравнение можно записать так:</a:t>
            </a:r>
          </a:p>
          <a:p>
            <a:r>
              <a:rPr lang="ru-RU">
                <a:latin typeface="Trebuchet MS" pitchFamily="34" charset="0"/>
              </a:rPr>
              <a:t> </a:t>
            </a:r>
          </a:p>
          <a:p>
            <a:r>
              <a:rPr lang="ru-RU">
                <a:latin typeface="Trebuchet MS" pitchFamily="34" charset="0"/>
              </a:rPr>
              <a:t>(х + 3)</a:t>
            </a:r>
            <a:r>
              <a:rPr lang="ru-RU" baseline="30000">
                <a:latin typeface="Trebuchet MS" pitchFamily="34" charset="0"/>
              </a:rPr>
              <a:t>2</a:t>
            </a:r>
            <a:r>
              <a:rPr lang="ru-RU">
                <a:latin typeface="Trebuchet MS" pitchFamily="34" charset="0"/>
              </a:rPr>
              <a:t> –16 = 0, т.е. (х + 3)</a:t>
            </a:r>
            <a:r>
              <a:rPr lang="ru-RU" baseline="30000">
                <a:latin typeface="Trebuchet MS" pitchFamily="34" charset="0"/>
              </a:rPr>
              <a:t>2</a:t>
            </a:r>
            <a:r>
              <a:rPr lang="ru-RU">
                <a:latin typeface="Trebuchet MS" pitchFamily="34" charset="0"/>
              </a:rPr>
              <a:t> = 16.</a:t>
            </a:r>
          </a:p>
          <a:p>
            <a:r>
              <a:rPr lang="ru-RU">
                <a:latin typeface="Trebuchet MS" pitchFamily="34" charset="0"/>
              </a:rPr>
              <a:t> </a:t>
            </a:r>
          </a:p>
          <a:p>
            <a:r>
              <a:rPr lang="ru-RU">
                <a:latin typeface="Trebuchet MS" pitchFamily="34" charset="0"/>
              </a:rPr>
              <a:t>Следовательно, х +3 = 4, или х +3 = - 4 , </a:t>
            </a:r>
          </a:p>
          <a:p>
            <a:r>
              <a:rPr lang="ru-RU">
                <a:latin typeface="Trebuchet MS" pitchFamily="34" charset="0"/>
              </a:rPr>
              <a:t>                            х</a:t>
            </a:r>
            <a:r>
              <a:rPr lang="ru-RU" baseline="-25000">
                <a:latin typeface="Trebuchet MS" pitchFamily="34" charset="0"/>
              </a:rPr>
              <a:t>1</a:t>
            </a:r>
            <a:r>
              <a:rPr lang="ru-RU">
                <a:latin typeface="Trebuchet MS" pitchFamily="34" charset="0"/>
              </a:rPr>
              <a:t> = 1,           х</a:t>
            </a:r>
            <a:r>
              <a:rPr lang="ru-RU" baseline="-25000">
                <a:latin typeface="Trebuchet MS" pitchFamily="34" charset="0"/>
              </a:rPr>
              <a:t>2</a:t>
            </a:r>
            <a:r>
              <a:rPr lang="ru-RU">
                <a:latin typeface="Trebuchet MS" pitchFamily="34" charset="0"/>
              </a:rPr>
              <a:t>  = – 7.</a:t>
            </a:r>
          </a:p>
          <a:p>
            <a:endParaRPr lang="ru-RU">
              <a:latin typeface="Trebuchet M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Объект 2"/>
          <p:cNvSpPr>
            <a:spLocks noGrp="1"/>
          </p:cNvSpPr>
          <p:nvPr>
            <p:ph sz="quarter" idx="4294967295"/>
          </p:nvPr>
        </p:nvSpPr>
        <p:spPr>
          <a:xfrm>
            <a:off x="0" y="1268413"/>
            <a:ext cx="6011863" cy="2305050"/>
          </a:xfrm>
        </p:spPr>
        <p:txBody>
          <a:bodyPr/>
          <a:lstStyle/>
          <a:p>
            <a:pPr marL="0" indent="0">
              <a:spcBef>
                <a:spcPct val="0"/>
              </a:spcBef>
              <a:spcAft>
                <a:spcPct val="0"/>
              </a:spcAft>
              <a:buFont typeface="Georgia" pitchFamily="18" charset="0"/>
              <a:buNone/>
            </a:pP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	Формулы решения квадратных уравнений в Европе были впервые изложены в 1202 г. в «Книге абака» итальянским математиком Леонардом Фибоначчи. </a:t>
            </a:r>
            <a:r>
              <a:rPr lang="ru-RU" sz="4000" b="1" smtClean="0"/>
              <a:t> </a:t>
            </a:r>
          </a:p>
        </p:txBody>
      </p:sp>
      <p:pic>
        <p:nvPicPr>
          <p:cNvPr id="4098" name="Picture 2" descr="http://upload.wikimedia.org/wikipedia/commons/thumb/3/35/Fibonacci2.jpg/250px-Fibonacci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495865" y="1283008"/>
            <a:ext cx="3587810" cy="410445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/>
          </a:extLst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Прямоугольник 1"/>
          <p:cNvSpPr>
            <a:spLocks noChangeArrowheads="1"/>
          </p:cNvSpPr>
          <p:nvPr/>
        </p:nvSpPr>
        <p:spPr bwMode="auto">
          <a:xfrm>
            <a:off x="971550" y="280988"/>
            <a:ext cx="77041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Times New Roman" pitchFamily="18" charset="0"/>
                <a:cs typeface="Times New Roman" pitchFamily="18" charset="0"/>
              </a:rPr>
              <a:t>Решение квадратных уравнений по формуле</a:t>
            </a:r>
          </a:p>
        </p:txBody>
      </p:sp>
      <p:pic>
        <p:nvPicPr>
          <p:cNvPr id="31746" name="Picture 6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125538"/>
            <a:ext cx="7991475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Прямоугольник 1"/>
          <p:cNvSpPr>
            <a:spLocks noChangeArrowheads="1"/>
          </p:cNvSpPr>
          <p:nvPr/>
        </p:nvSpPr>
        <p:spPr bwMode="auto">
          <a:xfrm>
            <a:off x="900113" y="1028700"/>
            <a:ext cx="777557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u="sng">
                <a:latin typeface="Times New Roman" pitchFamily="18" charset="0"/>
                <a:cs typeface="Times New Roman" pitchFamily="18" charset="0"/>
              </a:rPr>
              <a:t>Решение уравнений с использованием теоремы Виета (прямой и обратной)</a:t>
            </a:r>
            <a:endParaRPr lang="ru-RU" sz="2400" b="1">
              <a:latin typeface="Times New Roman" pitchFamily="18" charset="0"/>
              <a:cs typeface="Times New Roman" pitchFamily="18" charset="0"/>
            </a:endParaRPr>
          </a:p>
          <a:p>
            <a:r>
              <a:rPr lang="ru-RU">
                <a:latin typeface="Trebuchet MS" pitchFamily="34" charset="0"/>
              </a:rPr>
              <a:t> </a:t>
            </a:r>
          </a:p>
          <a:p>
            <a:r>
              <a:rPr lang="ru-RU">
                <a:latin typeface="Trebuchet MS" pitchFamily="34" charset="0"/>
              </a:rPr>
              <a:t>а) Как известно, приведенное квадратное уравнение имеет вид</a:t>
            </a:r>
          </a:p>
          <a:p>
            <a:r>
              <a:rPr lang="ru-RU">
                <a:latin typeface="Trebuchet MS" pitchFamily="34" charset="0"/>
              </a:rPr>
              <a:t> </a:t>
            </a:r>
          </a:p>
          <a:p>
            <a:pPr algn="ctr"/>
            <a:r>
              <a:rPr lang="ru-RU" i="1">
                <a:latin typeface="Trebuchet MS" pitchFamily="34" charset="0"/>
              </a:rPr>
              <a:t>х</a:t>
            </a:r>
            <a:r>
              <a:rPr lang="ru-RU" i="1" baseline="30000">
                <a:latin typeface="Trebuchet MS" pitchFamily="34" charset="0"/>
              </a:rPr>
              <a:t>2</a:t>
            </a:r>
            <a:r>
              <a:rPr lang="ru-RU" i="1">
                <a:latin typeface="Trebuchet MS" pitchFamily="34" charset="0"/>
              </a:rPr>
              <a:t> + px + q </a:t>
            </a:r>
            <a:r>
              <a:rPr lang="ru-RU">
                <a:latin typeface="Trebuchet MS" pitchFamily="34" charset="0"/>
              </a:rPr>
              <a:t>= 0.	(1)</a:t>
            </a:r>
          </a:p>
          <a:p>
            <a:r>
              <a:rPr lang="ru-RU">
                <a:latin typeface="Trebuchet MS" pitchFamily="34" charset="0"/>
              </a:rPr>
              <a:t> </a:t>
            </a:r>
          </a:p>
          <a:p>
            <a:r>
              <a:rPr lang="ru-RU">
                <a:latin typeface="Trebuchet MS" pitchFamily="34" charset="0"/>
              </a:rPr>
              <a:t>Его корни удовлетворяют </a:t>
            </a:r>
            <a:r>
              <a:rPr lang="ru-RU" u="sng">
                <a:latin typeface="Trebuchet MS" pitchFamily="34" charset="0"/>
              </a:rPr>
              <a:t>теореме Виета</a:t>
            </a:r>
            <a:r>
              <a:rPr lang="ru-RU">
                <a:latin typeface="Trebuchet MS" pitchFamily="34" charset="0"/>
              </a:rPr>
              <a:t>, которая при </a:t>
            </a:r>
            <a:r>
              <a:rPr lang="ru-RU" i="1">
                <a:latin typeface="Trebuchet MS" pitchFamily="34" charset="0"/>
              </a:rPr>
              <a:t>а</a:t>
            </a:r>
            <a:r>
              <a:rPr lang="ru-RU">
                <a:latin typeface="Trebuchet MS" pitchFamily="34" charset="0"/>
              </a:rPr>
              <a:t> = 1 имеет вид</a:t>
            </a:r>
          </a:p>
          <a:p>
            <a:r>
              <a:rPr lang="ru-RU">
                <a:latin typeface="Trebuchet MS" pitchFamily="34" charset="0"/>
              </a:rPr>
              <a:t> </a:t>
            </a:r>
          </a:p>
          <a:p>
            <a:pPr algn="ctr"/>
            <a:r>
              <a:rPr lang="ru-RU">
                <a:latin typeface="Trebuchet MS" pitchFamily="34" charset="0"/>
              </a:rPr>
              <a:t/>
            </a:r>
            <a:br>
              <a:rPr lang="ru-RU">
                <a:latin typeface="Trebuchet MS" pitchFamily="34" charset="0"/>
              </a:rPr>
            </a:br>
            <a:r>
              <a:rPr lang="ru-RU" i="1">
                <a:latin typeface="Trebuchet MS" pitchFamily="34" charset="0"/>
              </a:rPr>
              <a:t>x</a:t>
            </a:r>
            <a:r>
              <a:rPr lang="ru-RU" baseline="-25000">
                <a:latin typeface="Trebuchet MS" pitchFamily="34" charset="0"/>
              </a:rPr>
              <a:t>1</a:t>
            </a:r>
            <a:r>
              <a:rPr lang="ru-RU" i="1">
                <a:latin typeface="Trebuchet MS" pitchFamily="34" charset="0"/>
              </a:rPr>
              <a:t> x</a:t>
            </a:r>
            <a:r>
              <a:rPr lang="ru-RU" baseline="-25000">
                <a:latin typeface="Trebuchet MS" pitchFamily="34" charset="0"/>
              </a:rPr>
              <a:t>2</a:t>
            </a:r>
            <a:r>
              <a:rPr lang="ru-RU" i="1">
                <a:latin typeface="Trebuchet MS" pitchFamily="34" charset="0"/>
              </a:rPr>
              <a:t> </a:t>
            </a:r>
            <a:r>
              <a:rPr lang="ru-RU">
                <a:latin typeface="Trebuchet MS" pitchFamily="34" charset="0"/>
              </a:rPr>
              <a:t>=</a:t>
            </a:r>
            <a:r>
              <a:rPr lang="ru-RU" i="1">
                <a:latin typeface="Trebuchet MS" pitchFamily="34" charset="0"/>
              </a:rPr>
              <a:t> q</a:t>
            </a:r>
            <a:endParaRPr lang="ru-RU">
              <a:latin typeface="Trebuchet MS" pitchFamily="34" charset="0"/>
            </a:endParaRPr>
          </a:p>
          <a:p>
            <a:pPr algn="ctr"/>
            <a:r>
              <a:rPr lang="ru-RU" i="1">
                <a:latin typeface="Trebuchet MS" pitchFamily="34" charset="0"/>
              </a:rPr>
              <a:t>x</a:t>
            </a:r>
            <a:r>
              <a:rPr lang="ru-RU" baseline="-25000">
                <a:latin typeface="Trebuchet MS" pitchFamily="34" charset="0"/>
              </a:rPr>
              <a:t>1</a:t>
            </a:r>
            <a:r>
              <a:rPr lang="ru-RU" i="1">
                <a:latin typeface="Trebuchet MS" pitchFamily="34" charset="0"/>
              </a:rPr>
              <a:t> </a:t>
            </a:r>
            <a:r>
              <a:rPr lang="ru-RU">
                <a:latin typeface="Trebuchet MS" pitchFamily="34" charset="0"/>
              </a:rPr>
              <a:t>+</a:t>
            </a:r>
            <a:r>
              <a:rPr lang="ru-RU" i="1">
                <a:latin typeface="Trebuchet MS" pitchFamily="34" charset="0"/>
              </a:rPr>
              <a:t> x</a:t>
            </a:r>
            <a:r>
              <a:rPr lang="ru-RU" baseline="-25000">
                <a:latin typeface="Trebuchet MS" pitchFamily="34" charset="0"/>
              </a:rPr>
              <a:t>2</a:t>
            </a:r>
            <a:r>
              <a:rPr lang="ru-RU" i="1">
                <a:latin typeface="Trebuchet MS" pitchFamily="34" charset="0"/>
              </a:rPr>
              <a:t> </a:t>
            </a:r>
            <a:r>
              <a:rPr lang="ru-RU">
                <a:latin typeface="Trebuchet MS" pitchFamily="34" charset="0"/>
              </a:rPr>
              <a:t>=</a:t>
            </a:r>
            <a:r>
              <a:rPr lang="ru-RU" i="1">
                <a:latin typeface="Trebuchet MS" pitchFamily="34" charset="0"/>
              </a:rPr>
              <a:t> </a:t>
            </a:r>
            <a:r>
              <a:rPr lang="ru-RU">
                <a:latin typeface="Trebuchet MS" pitchFamily="34" charset="0"/>
              </a:rPr>
              <a:t>−</a:t>
            </a:r>
            <a:r>
              <a:rPr lang="ru-RU" i="1">
                <a:latin typeface="Trebuchet MS" pitchFamily="34" charset="0"/>
              </a:rPr>
              <a:t> p</a:t>
            </a:r>
            <a:endParaRPr lang="ru-RU">
              <a:latin typeface="Trebuchet M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Прямоугольник 3"/>
          <p:cNvSpPr>
            <a:spLocks noChangeArrowheads="1"/>
          </p:cNvSpPr>
          <p:nvPr/>
        </p:nvSpPr>
        <p:spPr bwMode="auto">
          <a:xfrm>
            <a:off x="927100" y="260350"/>
            <a:ext cx="74168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rebuchet MS" pitchFamily="34" charset="0"/>
              </a:rPr>
              <a:t> </a:t>
            </a:r>
            <a:r>
              <a:rPr lang="ru-RU" sz="20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Другие приёмы решения квадратных уравнений, которые позволяют очень быстро и рационально решать квадратные уравнения.</a:t>
            </a:r>
          </a:p>
          <a:p>
            <a:endParaRPr lang="ru-RU" sz="20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Свойства коэффициентов квадратного уравнения.</a:t>
            </a:r>
          </a:p>
        </p:txBody>
      </p:sp>
      <p:sp>
        <p:nvSpPr>
          <p:cNvPr id="33794" name="Прямоугольник 1"/>
          <p:cNvSpPr>
            <a:spLocks noChangeArrowheads="1"/>
          </p:cNvSpPr>
          <p:nvPr/>
        </p:nvSpPr>
        <p:spPr bwMode="auto">
          <a:xfrm>
            <a:off x="1035050" y="2182813"/>
            <a:ext cx="6850063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1.Если </a:t>
            </a:r>
            <a:r>
              <a:rPr lang="ru-RU" i="1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ru-RU" i="1">
                <a:latin typeface="Times New Roman" pitchFamily="18" charset="0"/>
                <a:cs typeface="Times New Roman" pitchFamily="18" charset="0"/>
              </a:rPr>
              <a:t>0 (т.е.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>
                <a:latin typeface="Times New Roman" pitchFamily="18" charset="0"/>
                <a:cs typeface="Times New Roman" pitchFamily="18" charset="0"/>
              </a:rPr>
              <a:t>сумма коэффициентов уравнения равна нулю),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>
                <a:latin typeface="Times New Roman" pitchFamily="18" charset="0"/>
                <a:cs typeface="Times New Roman" pitchFamily="18" charset="0"/>
              </a:rPr>
              <a:t>то х</a:t>
            </a:r>
            <a:r>
              <a:rPr lang="ru-RU" i="1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i="1">
                <a:latin typeface="Times New Roman" pitchFamily="18" charset="0"/>
                <a:cs typeface="Times New Roman" pitchFamily="18" charset="0"/>
              </a:rPr>
              <a:t> = 1, х</a:t>
            </a:r>
            <a:r>
              <a:rPr lang="ru-RU" i="1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i="1">
                <a:latin typeface="Times New Roman" pitchFamily="18" charset="0"/>
                <a:cs typeface="Times New Roman" pitchFamily="18" charset="0"/>
              </a:rPr>
              <a:t> =с/а.</a:t>
            </a:r>
            <a:endParaRPr lang="en-US" i="1">
              <a:latin typeface="Times New Roman" pitchFamily="18" charset="0"/>
              <a:cs typeface="Times New Roman" pitchFamily="18" charset="0"/>
            </a:endParaRP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5х</a:t>
            </a:r>
            <a:r>
              <a:rPr lang="ru-RU" baseline="30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– 7х + 2 = 0</a:t>
            </a:r>
            <a:endParaRPr lang="en-US">
              <a:latin typeface="Times New Roman" pitchFamily="18" charset="0"/>
              <a:cs typeface="Times New Roman" pitchFamily="18" charset="0"/>
            </a:endParaRP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             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2006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baseline="30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200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7х +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= 0</a:t>
            </a:r>
            <a:endParaRPr lang="en-US" i="1">
              <a:latin typeface="Times New Roman" pitchFamily="18" charset="0"/>
              <a:cs typeface="Times New Roman" pitchFamily="18" charset="0"/>
            </a:endParaRPr>
          </a:p>
          <a:p>
            <a:endParaRPr lang="ru-RU" i="1">
              <a:latin typeface="Trebuchet MS" pitchFamily="34" charset="0"/>
            </a:endParaRPr>
          </a:p>
        </p:txBody>
      </p:sp>
      <p:sp>
        <p:nvSpPr>
          <p:cNvPr id="33795" name="Прямоугольник 7"/>
          <p:cNvSpPr>
            <a:spLocks noChangeArrowheads="1"/>
          </p:cNvSpPr>
          <p:nvPr/>
        </p:nvSpPr>
        <p:spPr bwMode="auto">
          <a:xfrm>
            <a:off x="1143000" y="3660775"/>
            <a:ext cx="72009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i="1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i="1"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>
                <a:latin typeface="Times New Roman" pitchFamily="18" charset="0"/>
                <a:cs typeface="Times New Roman" pitchFamily="18" charset="0"/>
              </a:rPr>
              <a:t>с,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>
                <a:latin typeface="Times New Roman" pitchFamily="18" charset="0"/>
                <a:cs typeface="Times New Roman" pitchFamily="18" charset="0"/>
              </a:rPr>
              <a:t>то х</a:t>
            </a:r>
            <a:r>
              <a:rPr lang="ru-RU" i="1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>
                <a:latin typeface="Times New Roman" pitchFamily="18" charset="0"/>
                <a:cs typeface="Times New Roman" pitchFamily="18" charset="0"/>
              </a:rPr>
              <a:t>= –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>
                <a:latin typeface="Times New Roman" pitchFamily="18" charset="0"/>
                <a:cs typeface="Times New Roman" pitchFamily="18" charset="0"/>
              </a:rPr>
              <a:t>1,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i="1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baseline="-25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>
                <a:latin typeface="Times New Roman" pitchFamily="18" charset="0"/>
                <a:cs typeface="Times New Roman" pitchFamily="18" charset="0"/>
              </a:rPr>
              <a:t>= –с/а.</a:t>
            </a:r>
            <a:endParaRPr lang="en-US" i="1">
              <a:latin typeface="Times New Roman" pitchFamily="18" charset="0"/>
              <a:cs typeface="Times New Roman" pitchFamily="18" charset="0"/>
            </a:endParaRPr>
          </a:p>
          <a:p>
            <a:r>
              <a:rPr lang="en-US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939</a:t>
            </a: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baseline="30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+ 9</a:t>
            </a: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en-US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х +</a:t>
            </a:r>
            <a:r>
              <a:rPr lang="en-US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39</a:t>
            </a: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= 0</a:t>
            </a:r>
            <a:endParaRPr lang="en-US" i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                    313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baseline="30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+ 326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х +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= 0</a:t>
            </a:r>
            <a:endParaRPr lang="en-US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031925" y="4653136"/>
            <a:ext cx="7848872" cy="1614737"/>
          </a:xfrm>
          <a:prstGeom prst="rect">
            <a:avLst/>
          </a:prstGeom>
          <a:blipFill rotWithShape="1">
            <a:blip r:embed="rId2"/>
            <a:stretch>
              <a:fillRect l="-621" t="-1887" b="-5283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913" y="765175"/>
            <a:ext cx="7200900" cy="35544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165100" indent="342900">
              <a:lnSpc>
                <a:spcPct val="164000"/>
              </a:lnSpc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Мы провели анализ диагностических тестов ОГЭ: в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среднем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23%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всех заданий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требуют умения решать квадратные уравнения.</a:t>
            </a:r>
            <a:endParaRPr lang="ru-RU" sz="1600">
              <a:latin typeface="Times New Roman" pitchFamily="18" charset="0"/>
              <a:cs typeface="Times New Roman" pitchFamily="18" charset="0"/>
            </a:endParaRPr>
          </a:p>
          <a:p>
            <a:pPr marL="165100" indent="342900"/>
            <a:endParaRPr lang="ru-RU" b="1">
              <a:latin typeface="Times New Roman" pitchFamily="18" charset="0"/>
              <a:cs typeface="Times New Roman" pitchFamily="18" charset="0"/>
            </a:endParaRPr>
          </a:p>
          <a:p>
            <a:pPr marL="165100" indent="342900"/>
            <a:r>
              <a:rPr lang="ru-RU" b="1">
                <a:latin typeface="Times New Roman" pitchFamily="18" charset="0"/>
                <a:cs typeface="Times New Roman" pitchFamily="18" charset="0"/>
              </a:rPr>
              <a:t>И провели опрос старшеклассников:</a:t>
            </a:r>
            <a:endParaRPr lang="ru-RU" sz="1600">
              <a:latin typeface="Times New Roman" pitchFamily="18" charset="0"/>
              <a:cs typeface="Times New Roman" pitchFamily="18" charset="0"/>
            </a:endParaRPr>
          </a:p>
          <a:p>
            <a:pPr marL="165100" indent="342900">
              <a:lnSpc>
                <a:spcPts val="1688"/>
              </a:lnSpc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1600">
              <a:latin typeface="Times New Roman" pitchFamily="18" charset="0"/>
              <a:cs typeface="Times New Roman" pitchFamily="18" charset="0"/>
            </a:endParaRPr>
          </a:p>
          <a:p>
            <a:pPr marL="165100" indent="342900">
              <a:buFont typeface="Trebuchet MS" pitchFamily="34" charset="0"/>
              <a:buAutoNum type="arabicPeriod"/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Надо ли уметь решать квадратное уравнение?</a:t>
            </a:r>
            <a:endParaRPr lang="ru-RU" sz="1600">
              <a:latin typeface="Times New Roman" pitchFamily="18" charset="0"/>
              <a:cs typeface="Times New Roman" pitchFamily="18" charset="0"/>
            </a:endParaRPr>
          </a:p>
          <a:p>
            <a:pPr marL="165100" indent="342900">
              <a:lnSpc>
                <a:spcPts val="675"/>
              </a:lnSpc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 </a:t>
            </a:r>
            <a:endParaRPr lang="ru-RU" sz="1600">
              <a:latin typeface="Times New Roman" pitchFamily="18" charset="0"/>
              <a:cs typeface="Times New Roman" pitchFamily="18" charset="0"/>
            </a:endParaRPr>
          </a:p>
          <a:p>
            <a:pPr marL="165100" indent="342900">
              <a:buFont typeface="Trebuchet MS" pitchFamily="34" charset="0"/>
              <a:buAutoNum type="arabicPeriod"/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Часто ли ты решаешь квадратное уравнение?</a:t>
            </a:r>
            <a:endParaRPr lang="ru-RU" sz="1600">
              <a:latin typeface="Times New Roman" pitchFamily="18" charset="0"/>
              <a:cs typeface="Times New Roman" pitchFamily="18" charset="0"/>
            </a:endParaRPr>
          </a:p>
          <a:p>
            <a:pPr marL="165100" indent="342900">
              <a:lnSpc>
                <a:spcPts val="700"/>
              </a:lnSpc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 </a:t>
            </a:r>
            <a:endParaRPr lang="ru-RU" sz="1600">
              <a:latin typeface="Times New Roman" pitchFamily="18" charset="0"/>
              <a:cs typeface="Times New Roman" pitchFamily="18" charset="0"/>
            </a:endParaRPr>
          </a:p>
          <a:p>
            <a:pPr marL="165100" indent="342900">
              <a:buFont typeface="Trebuchet MS" pitchFamily="34" charset="0"/>
              <a:buAutoNum type="arabicPeriod"/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Используешь ли ты при решении уравнений свойства коэффициентов?</a:t>
            </a:r>
            <a:endParaRPr lang="ru-RU" sz="1600">
              <a:latin typeface="Times New Roman" pitchFamily="18" charset="0"/>
              <a:cs typeface="Times New Roman" pitchFamily="18" charset="0"/>
            </a:endParaRPr>
          </a:p>
          <a:p>
            <a:pPr marL="165100" indent="342900">
              <a:lnSpc>
                <a:spcPts val="1700"/>
              </a:lnSpc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1600">
              <a:latin typeface="Times New Roman" pitchFamily="18" charset="0"/>
              <a:cs typeface="Times New Roman" pitchFamily="18" charset="0"/>
            </a:endParaRPr>
          </a:p>
          <a:p>
            <a:pPr marL="165100" indent="342900"/>
            <a:r>
              <a:rPr lang="ru-RU" b="1">
                <a:latin typeface="Times New Roman" pitchFamily="18" charset="0"/>
                <a:cs typeface="Times New Roman" pitchFamily="18" charset="0"/>
              </a:rPr>
              <a:t>Результаты опроса выглядят так:</a:t>
            </a:r>
            <a:endParaRPr lang="ru-RU" sz="16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4818" name="Диаграмма 2"/>
          <p:cNvGraphicFramePr>
            <a:graphicFrameLocks/>
          </p:cNvGraphicFramePr>
          <p:nvPr/>
        </p:nvGraphicFramePr>
        <p:xfrm>
          <a:off x="1476375" y="4214813"/>
          <a:ext cx="5422900" cy="2608262"/>
        </p:xfrm>
        <a:graphic>
          <a:graphicData uri="http://schemas.openxmlformats.org/presentationml/2006/ole">
            <p:oleObj spid="_x0000_s34818" r:id="rId3" imgW="5425910" imgH="2609314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Прямоугольник 1"/>
          <p:cNvSpPr>
            <a:spLocks noChangeArrowheads="1"/>
          </p:cNvSpPr>
          <p:nvPr/>
        </p:nvSpPr>
        <p:spPr bwMode="auto">
          <a:xfrm>
            <a:off x="306388" y="620713"/>
            <a:ext cx="8513762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b="1">
                <a:latin typeface="Times New Roman" pitchFamily="18" charset="0"/>
                <a:cs typeface="Times New Roman" pitchFamily="18" charset="0"/>
              </a:rPr>
              <a:t>По результатам опроса видно, что умение решать квадратные уравнения оценивается высоко. Так как я учусь в 9-ом классе, то мне в  этом году предстоит сдать экзамены. Одной из основных тем, проверяемых на экзамене по математике, является тема «Квадратные уравнения». Данная тема изучается в 8 классе и я надеюсь, что моя научная работа поможет сдать экзамен по алгебре на более высокий бал  мне и моим одноклассникам.</a:t>
            </a:r>
          </a:p>
        </p:txBody>
      </p:sp>
      <p:sp>
        <p:nvSpPr>
          <p:cNvPr id="35842" name="Прямоугольник 2"/>
          <p:cNvSpPr>
            <a:spLocks noChangeArrowheads="1"/>
          </p:cNvSpPr>
          <p:nvPr/>
        </p:nvSpPr>
        <p:spPr bwMode="auto">
          <a:xfrm>
            <a:off x="306388" y="2997200"/>
            <a:ext cx="851376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b="1">
                <a:latin typeface="Times New Roman" pitchFamily="18" charset="0"/>
                <a:cs typeface="Times New Roman" pitchFamily="18" charset="0"/>
              </a:rPr>
              <a:t>Так же я знаю, что квадратные уравнения используются в физике и в химии для решения задач в 10 и 11 классах, что в дальнейшем поможет при сдаче ЕГЭ по этим предметам</a:t>
            </a:r>
            <a:r>
              <a:rPr lang="ru-RU" sz="200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5843" name="Прямоугольник 3"/>
          <p:cNvSpPr>
            <a:spLocks noChangeArrowheads="1"/>
          </p:cNvSpPr>
          <p:nvPr/>
        </p:nvSpPr>
        <p:spPr bwMode="auto">
          <a:xfrm>
            <a:off x="331788" y="4000500"/>
            <a:ext cx="8424862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b="1">
                <a:latin typeface="Times New Roman" pitchFamily="18" charset="0"/>
                <a:cs typeface="Times New Roman" pitchFamily="18" charset="0"/>
              </a:rPr>
              <a:t>Поэтому мной было проведено занятие математического кружка, на котором повторяли известные методы решения квадратных уравнений, а также разобраны приёмы</a:t>
            </a:r>
            <a:r>
              <a:rPr lang="en-US" sz="20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>
                <a:latin typeface="Times New Roman" pitchFamily="18" charset="0"/>
                <a:cs typeface="Times New Roman" pitchFamily="18" charset="0"/>
              </a:rPr>
              <a:t>решения квадратных уравнений, которые не отражены в школьных учебниках математики, но позволяющие очень быстро и рационально решать квадратные уравнения.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 dirty="0"/>
          </a:p>
        </p:txBody>
      </p:sp>
      <p:sp>
        <p:nvSpPr>
          <p:cNvPr id="36866" name="Объект 2"/>
          <p:cNvSpPr>
            <a:spLocks noGrp="1"/>
          </p:cNvSpPr>
          <p:nvPr>
            <p:ph sz="quarter" idx="13"/>
          </p:nvPr>
        </p:nvSpPr>
        <p:spPr>
          <a:xfrm>
            <a:off x="539750" y="1154113"/>
            <a:ext cx="8259763" cy="2132012"/>
          </a:xfrm>
        </p:spPr>
        <p:txBody>
          <a:bodyPr/>
          <a:lstStyle/>
          <a:p>
            <a:pPr marL="44450" indent="0">
              <a:buFont typeface="Georgia" pitchFamily="18" charset="0"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	Мы уже знаем, что решение квадратных уравнений находило применение в древности.</a:t>
            </a:r>
          </a:p>
          <a:p>
            <a:pPr marL="44450" indent="0">
              <a:buFont typeface="Georgia" pitchFamily="18" charset="0"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	Так как квадратные уравнения с тех времен активно развивались, можно сделать вывод, что их применение значительно увеличилось. Как же теперь применяются квадратные уравнения?</a:t>
            </a:r>
          </a:p>
        </p:txBody>
      </p:sp>
      <p:pic>
        <p:nvPicPr>
          <p:cNvPr id="3686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3143250"/>
            <a:ext cx="3857625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irc_mi" descr="http://greatgamer.ru/images/screenshots/19081/screenshot_worms_crazy_golf_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8" y="3143250"/>
            <a:ext cx="4441825" cy="344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Дуга 7"/>
          <p:cNvSpPr/>
          <p:nvPr/>
        </p:nvSpPr>
        <p:spPr>
          <a:xfrm rot="5400000">
            <a:off x="2984500" y="4659313"/>
            <a:ext cx="2746375" cy="1143000"/>
          </a:xfrm>
          <a:prstGeom prst="arc">
            <a:avLst>
              <a:gd name="adj1" fmla="val 16075842"/>
              <a:gd name="adj2" fmla="val 5402667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870" name="Прямоугольник 3"/>
          <p:cNvSpPr>
            <a:spLocks noChangeArrowheads="1"/>
          </p:cNvSpPr>
          <p:nvPr/>
        </p:nvSpPr>
        <p:spPr bwMode="auto">
          <a:xfrm>
            <a:off x="900113" y="692150"/>
            <a:ext cx="76327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Где в жизни применяются квадратные уравнения?</a:t>
            </a: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</p:spPr>
        <p:txBody>
          <a:bodyPr>
            <a:normAutofit/>
          </a:bodyPr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dirty="0"/>
              <a:t>Мои </a:t>
            </a:r>
            <a:r>
              <a:rPr lang="ru-RU" dirty="0" smtClean="0"/>
              <a:t>исследования</a:t>
            </a:r>
            <a:endParaRPr lang="ru-RU" dirty="0"/>
          </a:p>
        </p:txBody>
      </p:sp>
      <p:sp>
        <p:nvSpPr>
          <p:cNvPr id="37890" name="Объект 2"/>
          <p:cNvSpPr>
            <a:spLocks noGrp="1"/>
          </p:cNvSpPr>
          <p:nvPr>
            <p:ph sz="quarter" idx="13"/>
          </p:nvPr>
        </p:nvSpPr>
        <p:spPr>
          <a:xfrm>
            <a:off x="155575" y="333375"/>
            <a:ext cx="9009063" cy="1150938"/>
          </a:xfrm>
        </p:spPr>
        <p:txBody>
          <a:bodyPr/>
          <a:lstStyle/>
          <a:p>
            <a:pPr marL="44450" indent="0">
              <a:buFont typeface="Georgia" pitchFamily="18" charset="0"/>
              <a:buNone/>
            </a:pPr>
            <a:r>
              <a:rPr lang="ru-RU" smtClean="0"/>
              <a:t>Изучив множество источников я выяснила, что квадратное уравнение широко распространено. Оно применяется во многих расчетах, сооружениях, спорте, а также и вокруг нас. </a:t>
            </a:r>
          </a:p>
        </p:txBody>
      </p:sp>
      <p:pic>
        <p:nvPicPr>
          <p:cNvPr id="37891" name="Рисунок 3" descr="File:Parabolic orbit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497138"/>
            <a:ext cx="2571750" cy="313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Рисунок 4" descr="http://www.theaviationzone.com/factsheets/diagrams/drawings/parabola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0" y="2492375"/>
            <a:ext cx="342900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Рисунок 5" descr="http://www.computerbooks.ru/books/CAD/50/CHAPTER6/6-1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13" y="2497138"/>
            <a:ext cx="2392362" cy="313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Объект 2"/>
          <p:cNvSpPr>
            <a:spLocks noGrp="1"/>
          </p:cNvSpPr>
          <p:nvPr>
            <p:ph sz="quarter" idx="13"/>
          </p:nvPr>
        </p:nvSpPr>
        <p:spPr>
          <a:xfrm>
            <a:off x="4643438" y="1484313"/>
            <a:ext cx="4503737" cy="5373687"/>
          </a:xfrm>
        </p:spPr>
        <p:txBody>
          <a:bodyPr/>
          <a:lstStyle/>
          <a:p>
            <a:pPr marL="44450" indent="0">
              <a:buFont typeface="Georgia" pitchFamily="18" charset="0"/>
              <a:buNone/>
            </a:pPr>
            <a:r>
              <a:rPr lang="ru-RU" smtClean="0"/>
              <a:t>Сейчас ученые выяснили, что траекторию движения планет можно найти с помощью квадратного уравнения.</a:t>
            </a:r>
          </a:p>
        </p:txBody>
      </p:sp>
      <p:pic>
        <p:nvPicPr>
          <p:cNvPr id="38914" name="Рисунок 4" descr="фотомонтаж планет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0"/>
            <a:ext cx="46513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Дуга 3"/>
          <p:cNvSpPr/>
          <p:nvPr/>
        </p:nvSpPr>
        <p:spPr>
          <a:xfrm rot="5400000">
            <a:off x="-1908720" y="836712"/>
            <a:ext cx="5544616" cy="4968552"/>
          </a:xfrm>
          <a:prstGeom prst="arc">
            <a:avLst>
              <a:gd name="adj1" fmla="val 10870797"/>
              <a:gd name="adj2" fmla="val 0"/>
            </a:avLst>
          </a:prstGeom>
          <a:ln w="76200"/>
          <a:effectLst>
            <a:glow rad="139700">
              <a:schemeClr val="accent3">
                <a:satMod val="175000"/>
                <a:alpha val="40000"/>
              </a:schemeClr>
            </a:glow>
            <a:outerShdw blurRad="38100" dist="30000" dir="5400000" rotWithShape="0">
              <a:srgbClr val="000000">
                <a:alpha val="4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Объект 3" descr="легкие самолеты"/>
          <p:cNvPicPr>
            <a:picLocks noGrp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>
          <a:xfrm>
            <a:off x="12700" y="1844675"/>
            <a:ext cx="9144000" cy="3448050"/>
          </a:xfrm>
        </p:spPr>
      </p:pic>
      <p:sp>
        <p:nvSpPr>
          <p:cNvPr id="2" name="Дуга 1"/>
          <p:cNvSpPr/>
          <p:nvPr/>
        </p:nvSpPr>
        <p:spPr>
          <a:xfrm rot="10614094" flipH="1">
            <a:off x="1212255" y="2235299"/>
            <a:ext cx="7383835" cy="2376264"/>
          </a:xfrm>
          <a:prstGeom prst="arc">
            <a:avLst>
              <a:gd name="adj1" fmla="val 14271459"/>
              <a:gd name="adj2" fmla="val 0"/>
            </a:avLst>
          </a:prstGeom>
          <a:ln w="76200"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941" name="TextBox 4"/>
          <p:cNvSpPr txBox="1">
            <a:spLocks noChangeArrowheads="1"/>
          </p:cNvSpPr>
          <p:nvPr/>
        </p:nvSpPr>
        <p:spPr bwMode="auto">
          <a:xfrm>
            <a:off x="133350" y="333375"/>
            <a:ext cx="86868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Trebuchet MS" pitchFamily="34" charset="0"/>
              </a:rPr>
              <a:t>Взлет главная составляющая полета. Здесь берется расчет для маленького сопротивления и ускоренного взлета. </a:t>
            </a: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Объект 2"/>
          <p:cNvSpPr>
            <a:spLocks noGrp="1"/>
          </p:cNvSpPr>
          <p:nvPr>
            <p:ph sz="quarter" idx="13"/>
          </p:nvPr>
        </p:nvSpPr>
        <p:spPr>
          <a:xfrm>
            <a:off x="5297488" y="1498600"/>
            <a:ext cx="3479800" cy="4162425"/>
          </a:xfrm>
        </p:spPr>
        <p:txBody>
          <a:bodyPr/>
          <a:lstStyle/>
          <a:p>
            <a:pPr marL="44450" indent="0">
              <a:buFont typeface="Georgia" pitchFamily="18" charset="0"/>
              <a:buNone/>
            </a:pP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Фонтан смотрится лучше, если капли  воды достигают высоты, большей, чем высота статуи.</a:t>
            </a:r>
          </a:p>
        </p:txBody>
      </p:sp>
      <p:pic>
        <p:nvPicPr>
          <p:cNvPr id="40962" name="Picture 2" descr="http://strport.ru/sites/default/files/2_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8113" y="1484313"/>
            <a:ext cx="5081587" cy="436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Дуга 4"/>
          <p:cNvSpPr/>
          <p:nvPr/>
        </p:nvSpPr>
        <p:spPr>
          <a:xfrm rot="15359835">
            <a:off x="368300" y="2492375"/>
            <a:ext cx="6408738" cy="5545138"/>
          </a:xfrm>
          <a:prstGeom prst="arc">
            <a:avLst>
              <a:gd name="adj1" fmla="val 18661095"/>
              <a:gd name="adj2" fmla="val 21220889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Текст 1"/>
          <p:cNvSpPr>
            <a:spLocks noGrp="1"/>
          </p:cNvSpPr>
          <p:nvPr>
            <p:ph type="body" idx="1"/>
          </p:nvPr>
        </p:nvSpPr>
        <p:spPr>
          <a:xfrm>
            <a:off x="250825" y="3709988"/>
            <a:ext cx="8642350" cy="1590675"/>
          </a:xfrm>
        </p:spPr>
        <p:txBody>
          <a:bodyPr/>
          <a:lstStyle/>
          <a:p>
            <a:pPr algn="l">
              <a:spcBef>
                <a:spcPct val="0"/>
              </a:spcBef>
            </a:pPr>
            <a:r>
              <a:rPr lang="ru-RU" smtClean="0"/>
              <a:t>В данном виде спорта, крайне важны арифметические расчеты.</a:t>
            </a:r>
          </a:p>
          <a:p>
            <a:pPr algn="l">
              <a:spcBef>
                <a:spcPct val="0"/>
              </a:spcBef>
            </a:pPr>
            <a:r>
              <a:rPr lang="ru-RU" smtClean="0"/>
              <a:t> При разбеге прыгуна в высоту для максимально четкого попадания на планку отталкивания и высокого полета, используют расчеты связанные с параболой.</a:t>
            </a:r>
          </a:p>
        </p:txBody>
      </p:sp>
      <p:pic>
        <p:nvPicPr>
          <p:cNvPr id="41986" name="Picture 2" descr="http://zaz.gendocs.ru/tw_files2/urls_28/1626/d-1625481/1625481_html_m5d8a43a.jpg"/>
          <p:cNvPicPr>
            <a:picLocks noChangeAspect="1" noChangeArrowheads="1"/>
          </p:cNvPicPr>
          <p:nvPr/>
        </p:nvPicPr>
        <p:blipFill>
          <a:blip r:embed="rId2"/>
          <a:srcRect l="35849" b="43925"/>
          <a:stretch>
            <a:fillRect/>
          </a:stretch>
        </p:blipFill>
        <p:spPr bwMode="auto">
          <a:xfrm>
            <a:off x="0" y="9525"/>
            <a:ext cx="5427663" cy="370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Дуга 3"/>
          <p:cNvSpPr/>
          <p:nvPr/>
        </p:nvSpPr>
        <p:spPr>
          <a:xfrm>
            <a:off x="2051050" y="981075"/>
            <a:ext cx="3097213" cy="3887788"/>
          </a:xfrm>
          <a:prstGeom prst="arc">
            <a:avLst>
              <a:gd name="adj1" fmla="val 10671686"/>
              <a:gd name="adj2" fmla="val 24503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5004049" y="404664"/>
            <a:ext cx="3744416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Атлетика</a:t>
            </a:r>
            <a:endParaRPr lang="ru-RU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http://sport-men.ru/images/1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27175"/>
            <a:ext cx="3635375" cy="535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0" name="Текст 1"/>
          <p:cNvSpPr>
            <a:spLocks noGrp="1"/>
          </p:cNvSpPr>
          <p:nvPr>
            <p:ph type="body" idx="1"/>
          </p:nvPr>
        </p:nvSpPr>
        <p:spPr>
          <a:xfrm>
            <a:off x="3203575" y="2636838"/>
            <a:ext cx="5759450" cy="1296987"/>
          </a:xfrm>
        </p:spPr>
        <p:txBody>
          <a:bodyPr/>
          <a:lstStyle/>
          <a:p>
            <a:pPr algn="l"/>
            <a:r>
              <a:rPr lang="ru-RU" smtClean="0">
                <a:latin typeface="Times New Roman" pitchFamily="18" charset="0"/>
                <a:cs typeface="Times New Roman" pitchFamily="18" charset="0"/>
              </a:rPr>
              <a:t>     Также подобные расчеты нужны в метании. Дальность полета объекта зависит от квадратного уравнения. </a:t>
            </a:r>
          </a:p>
        </p:txBody>
      </p:sp>
      <p:sp>
        <p:nvSpPr>
          <p:cNvPr id="4" name="Дуга 3"/>
          <p:cNvSpPr/>
          <p:nvPr/>
        </p:nvSpPr>
        <p:spPr>
          <a:xfrm rot="19865164">
            <a:off x="-231775" y="1625600"/>
            <a:ext cx="10529888" cy="3095625"/>
          </a:xfrm>
          <a:prstGeom prst="arc">
            <a:avLst>
              <a:gd name="adj1" fmla="val 14289385"/>
              <a:gd name="adj2" fmla="val 21205480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Объект 2"/>
          <p:cNvSpPr txBox="1">
            <a:spLocks/>
          </p:cNvSpPr>
          <p:nvPr/>
        </p:nvSpPr>
        <p:spPr bwMode="auto">
          <a:xfrm>
            <a:off x="2159000" y="2205038"/>
            <a:ext cx="5581650" cy="187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ru-RU" sz="2900">
                <a:latin typeface="Trebuchet MS" pitchFamily="34" charset="0"/>
              </a:rPr>
              <a:t>Квадратные уравнения получили большое значение и значительное применение в жизни.</a:t>
            </a:r>
          </a:p>
        </p:txBody>
      </p:sp>
      <p:pic>
        <p:nvPicPr>
          <p:cNvPr id="44034" name="Рисунок 3" descr="быстрый автомобил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1134688">
            <a:off x="5810250" y="3394075"/>
            <a:ext cx="3333750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Рисунок 4" descr="легкие самолеты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853181">
            <a:off x="5095875" y="387350"/>
            <a:ext cx="4762500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Picture 2" descr="http://carver.ru/wp-content/uploads/2012/06/skiin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1224127">
            <a:off x="-357188" y="-69850"/>
            <a:ext cx="3971926" cy="26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7" name="Picture 4" descr="http://i009.radikal.ru/0803/cc/9ec50041bb9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43213" y="4221163"/>
            <a:ext cx="326072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8" name="Рисунок 8" descr="http://upload.wikimedia.org/wikipedia/commons/4/4e/ParabolicWaterTrajectory.jpg?uselang=ru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-1754004">
            <a:off x="-185738" y="3121025"/>
            <a:ext cx="2643188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9" name="Рисунок 9" descr="http://www.kursk.ret.ru/?pn=pict&amp;pt=1&amp;id=80161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786063" y="0"/>
            <a:ext cx="3292475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-23813" y="333375"/>
            <a:ext cx="9144001" cy="1585913"/>
          </a:xfrm>
        </p:spPr>
        <p:txBody>
          <a:bodyPr rtlCol="0">
            <a:normAutofit fontScale="92500" lnSpcReduction="10000"/>
          </a:bodyPr>
          <a:lstStyle/>
          <a:p>
            <a:pPr marL="0" indent="0" algn="ctr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Вывод:</a:t>
            </a:r>
          </a:p>
          <a:p>
            <a:pPr marL="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помощью 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исследования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я 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выяснила,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квадратное уравнение имеет большое применение в жизни. Еще в древности человек использовал квадратное уравнение. А с тех пор применение квадратного уравнения только росло.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5058" name="Рисунок 3" descr="&amp;Fcy;&amp;acy;&amp;jcy;&amp;lcy;:&amp;Bcy;&amp;Tcy;&amp;Acy; (&amp;tcy;&amp;iecy;&amp;lcy;&amp;iecy;&amp;scy;&amp;kcy;&amp;ocy;&amp;pcy;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30950" y="2451100"/>
            <a:ext cx="2357438" cy="339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Рисунок 5" descr="http://upload.wikimedia.org/wikipedia/commons/thumb/d/d9/Saint_Sophia_Cathedral_in_Novgorod.jpg/220px-Saint_Sophia_Cathedral_in_Novgoro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420938"/>
            <a:ext cx="414337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0" name="Рисунок 6" descr="http://www.21.by/pub/news/2012/09/134650981488519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52900" y="2420938"/>
            <a:ext cx="21780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</p:spPr>
        <p:txBody>
          <a:bodyPr>
            <a:normAutofit/>
          </a:bodyPr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dirty="0" smtClean="0"/>
              <a:t>Вывод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8900" y="188913"/>
            <a:ext cx="9036050" cy="2054225"/>
          </a:xfrm>
        </p:spPr>
        <p:txBody>
          <a:bodyPr rtlCol="0">
            <a:normAutofit fontScale="92500" lnSpcReduction="10000"/>
          </a:bodyPr>
          <a:lstStyle/>
          <a:p>
            <a:pPr marL="45720" indent="0" algn="just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Проходя эту тему на 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уроке,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мы мало задумываемся о практическом применении квадратных уравнений. Поэтому мы считаем, что квадратные уравнения 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нигде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не используются, но как выяснилось это не 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так. </a:t>
            </a:r>
          </a:p>
          <a:p>
            <a:pPr marL="45720" indent="0" algn="just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Изучая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эту тему, я 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узнала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много интересных фактов о квадратных уравнениях, их истории, и 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об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их применении. 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6083" name="Рисунок 3" descr="File:Solar tw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0" y="2492375"/>
            <a:ext cx="3995738" cy="273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2492375"/>
            <a:ext cx="4500562" cy="273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424936" cy="1143000"/>
          </a:xfrm>
        </p:spPr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/>
              <a:t>Использованная </a:t>
            </a:r>
            <a:r>
              <a:rPr lang="ru-RU" dirty="0" smtClean="0"/>
              <a:t>литература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4213" y="1557338"/>
            <a:ext cx="7704137" cy="4572000"/>
          </a:xfrm>
        </p:spPr>
        <p:txBody>
          <a:bodyPr rtlCol="0">
            <a:normAutofit/>
          </a:bodyPr>
          <a:lstStyle/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О.В.Зут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Серия «Смотреть значит видеть»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Интернет источники, Википедия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А.А.Прокофьев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«Математика»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И.Б.Кожухов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«Математика»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А.М.Голова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«Наука в действии»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</TotalTime>
  <Words>987</Words>
  <Application>Microsoft Office PowerPoint</Application>
  <PresentationFormat>Экран (4:3)</PresentationFormat>
  <Paragraphs>131</Paragraphs>
  <Slides>30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12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30</vt:i4>
      </vt:variant>
    </vt:vector>
  </HeadingPairs>
  <TitlesOfParts>
    <vt:vector size="50" baseType="lpstr">
      <vt:lpstr>Trebuchet MS</vt:lpstr>
      <vt:lpstr>Arial</vt:lpstr>
      <vt:lpstr>Georgia</vt:lpstr>
      <vt:lpstr>Calibri</vt:lpstr>
      <vt:lpstr>Times New Roman</vt:lpstr>
      <vt:lpstr>Wingdings</vt:lpstr>
      <vt:lpstr>Воздушный поток</vt:lpstr>
      <vt:lpstr>Воздушный поток</vt:lpstr>
      <vt:lpstr>Воздушный поток</vt:lpstr>
      <vt:lpstr>Воздушный поток</vt:lpstr>
      <vt:lpstr>Воздушный поток</vt:lpstr>
      <vt:lpstr>Воздушный поток</vt:lpstr>
      <vt:lpstr>Воздушный поток</vt:lpstr>
      <vt:lpstr>Воздушный поток</vt:lpstr>
      <vt:lpstr>Воздушный поток</vt:lpstr>
      <vt:lpstr>Воздушный поток</vt:lpstr>
      <vt:lpstr>Воздушный поток</vt:lpstr>
      <vt:lpstr>Воздушный поток</vt:lpstr>
      <vt:lpstr>Формула</vt:lpstr>
      <vt:lpstr>Диаграмма Microsoft Excel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/>
  <cp:lastModifiedBy/>
  <cp:revision>2</cp:revision>
  <dcterms:created xsi:type="dcterms:W3CDTF">2013-04-05T17:09:27Z</dcterms:created>
  <dcterms:modified xsi:type="dcterms:W3CDTF">2017-01-19T09:08:41Z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TC101671251049</vt:lpwstr>
  </property>
</Properties>
</file>